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27"/>
  </p:notesMasterIdLst>
  <p:sldIdLst>
    <p:sldId id="259" r:id="rId2"/>
    <p:sldId id="260" r:id="rId3"/>
    <p:sldId id="261" r:id="rId4"/>
    <p:sldId id="262" r:id="rId5"/>
    <p:sldId id="263" r:id="rId6"/>
    <p:sldId id="264" r:id="rId7"/>
    <p:sldId id="265" r:id="rId8"/>
    <p:sldId id="266" r:id="rId9"/>
    <p:sldId id="267" r:id="rId10"/>
    <p:sldId id="284" r:id="rId11"/>
    <p:sldId id="338" r:id="rId12"/>
    <p:sldId id="343" r:id="rId13"/>
    <p:sldId id="344" r:id="rId14"/>
    <p:sldId id="339" r:id="rId15"/>
    <p:sldId id="340" r:id="rId16"/>
    <p:sldId id="754" r:id="rId17"/>
    <p:sldId id="287" r:id="rId18"/>
    <p:sldId id="341" r:id="rId19"/>
    <p:sldId id="289" r:id="rId20"/>
    <p:sldId id="755" r:id="rId21"/>
    <p:sldId id="291" r:id="rId22"/>
    <p:sldId id="342" r:id="rId23"/>
    <p:sldId id="292" r:id="rId24"/>
    <p:sldId id="756" r:id="rId25"/>
    <p:sldId id="293" r:id="rId26"/>
    <p:sldId id="294" r:id="rId27"/>
    <p:sldId id="757" r:id="rId28"/>
    <p:sldId id="295" r:id="rId29"/>
    <p:sldId id="296" r:id="rId30"/>
    <p:sldId id="336" r:id="rId31"/>
    <p:sldId id="759" r:id="rId32"/>
    <p:sldId id="760" r:id="rId33"/>
    <p:sldId id="758" r:id="rId34"/>
    <p:sldId id="337" r:id="rId35"/>
    <p:sldId id="773" r:id="rId36"/>
    <p:sldId id="364" r:id="rId37"/>
    <p:sldId id="761" r:id="rId38"/>
    <p:sldId id="297" r:id="rId39"/>
    <p:sldId id="762" r:id="rId40"/>
    <p:sldId id="298" r:id="rId41"/>
    <p:sldId id="763" r:id="rId42"/>
    <p:sldId id="299" r:id="rId43"/>
    <p:sldId id="764" r:id="rId44"/>
    <p:sldId id="300" r:id="rId45"/>
    <p:sldId id="301" r:id="rId46"/>
    <p:sldId id="2147376788" r:id="rId47"/>
    <p:sldId id="2147376790" r:id="rId48"/>
    <p:sldId id="2147376791" r:id="rId49"/>
    <p:sldId id="2147376789" r:id="rId50"/>
    <p:sldId id="408" r:id="rId51"/>
    <p:sldId id="304" r:id="rId52"/>
    <p:sldId id="765" r:id="rId53"/>
    <p:sldId id="389" r:id="rId54"/>
    <p:sldId id="766" r:id="rId55"/>
    <p:sldId id="767" r:id="rId56"/>
    <p:sldId id="496" r:id="rId57"/>
    <p:sldId id="273" r:id="rId58"/>
    <p:sldId id="271" r:id="rId59"/>
    <p:sldId id="497" r:id="rId60"/>
    <p:sldId id="499" r:id="rId61"/>
    <p:sldId id="482" r:id="rId62"/>
    <p:sldId id="483" r:id="rId63"/>
    <p:sldId id="506" r:id="rId64"/>
    <p:sldId id="507" r:id="rId65"/>
    <p:sldId id="768" r:id="rId66"/>
    <p:sldId id="509" r:id="rId67"/>
    <p:sldId id="769" r:id="rId68"/>
    <p:sldId id="510" r:id="rId69"/>
    <p:sldId id="495" r:id="rId70"/>
    <p:sldId id="511" r:id="rId71"/>
    <p:sldId id="512" r:id="rId72"/>
    <p:sldId id="513" r:id="rId73"/>
    <p:sldId id="514" r:id="rId74"/>
    <p:sldId id="515" r:id="rId75"/>
    <p:sldId id="516" r:id="rId76"/>
    <p:sldId id="517" r:id="rId77"/>
    <p:sldId id="518" r:id="rId78"/>
    <p:sldId id="519" r:id="rId79"/>
    <p:sldId id="520" r:id="rId80"/>
    <p:sldId id="521" r:id="rId81"/>
    <p:sldId id="522" r:id="rId82"/>
    <p:sldId id="523" r:id="rId83"/>
    <p:sldId id="524" r:id="rId84"/>
    <p:sldId id="525" r:id="rId85"/>
    <p:sldId id="549" r:id="rId86"/>
    <p:sldId id="526" r:id="rId87"/>
    <p:sldId id="527" r:id="rId88"/>
    <p:sldId id="528" r:id="rId89"/>
    <p:sldId id="568" r:id="rId90"/>
    <p:sldId id="569" r:id="rId91"/>
    <p:sldId id="570" r:id="rId92"/>
    <p:sldId id="571" r:id="rId93"/>
    <p:sldId id="573" r:id="rId94"/>
    <p:sldId id="574" r:id="rId95"/>
    <p:sldId id="576" r:id="rId96"/>
    <p:sldId id="577" r:id="rId97"/>
    <p:sldId id="579" r:id="rId98"/>
    <p:sldId id="580" r:id="rId99"/>
    <p:sldId id="770" r:id="rId100"/>
    <p:sldId id="771" r:id="rId101"/>
    <p:sldId id="583" r:id="rId102"/>
    <p:sldId id="584" r:id="rId103"/>
    <p:sldId id="585" r:id="rId104"/>
    <p:sldId id="753" r:id="rId105"/>
    <p:sldId id="631" r:id="rId106"/>
    <p:sldId id="632" r:id="rId107"/>
    <p:sldId id="633" r:id="rId108"/>
    <p:sldId id="634" r:id="rId109"/>
    <p:sldId id="635" r:id="rId110"/>
    <p:sldId id="636" r:id="rId111"/>
    <p:sldId id="637" r:id="rId112"/>
    <p:sldId id="638" r:id="rId113"/>
    <p:sldId id="639" r:id="rId114"/>
    <p:sldId id="640" r:id="rId115"/>
    <p:sldId id="641" r:id="rId116"/>
    <p:sldId id="642" r:id="rId117"/>
    <p:sldId id="643" r:id="rId118"/>
    <p:sldId id="644" r:id="rId119"/>
    <p:sldId id="645" r:id="rId120"/>
    <p:sldId id="646" r:id="rId121"/>
    <p:sldId id="647" r:id="rId122"/>
    <p:sldId id="648" r:id="rId123"/>
    <p:sldId id="445" r:id="rId124"/>
    <p:sldId id="772" r:id="rId125"/>
    <p:sldId id="269" r:id="rId126"/>
  </p:sldIdLst>
  <p:sldSz cx="9144000" cy="5143500" type="screen16x9"/>
  <p:notesSz cx="6858000" cy="9144000"/>
  <p:embeddedFontLst>
    <p:embeddedFont>
      <p:font typeface="Calibri" panose="020F0502020204030204" pitchFamily="34" charset="0"/>
      <p:regular r:id="rId128"/>
      <p:bold r:id="rId129"/>
      <p:italic r:id="rId130"/>
      <p:boldItalic r:id="rId131"/>
    </p:embeddedFont>
    <p:embeddedFont>
      <p:font typeface="Helvetica Neue" panose="020B0604020202020204" charset="0"/>
      <p:regular r:id="rId132"/>
      <p:bold r:id="rId133"/>
      <p:italic r:id="rId134"/>
      <p:boldItalic r:id="rId135"/>
    </p:embeddedFont>
    <p:embeddedFont>
      <p:font typeface="Helvetica Neue Light" panose="020B0604020202020204" charset="0"/>
      <p:regular r:id="rId136"/>
      <p:bold r:id="rId137"/>
      <p:italic r:id="rId138"/>
      <p:boldItalic r:id="rId139"/>
    </p:embeddedFont>
    <p:embeddedFont>
      <p:font typeface="Montserrat" panose="00000500000000000000" pitchFamily="2" charset="0"/>
      <p:regular r:id="rId140"/>
      <p:bold r:id="rId141"/>
      <p:italic r:id="rId142"/>
      <p:boldItalic r:id="rId143"/>
    </p:embeddedFont>
    <p:embeddedFont>
      <p:font typeface="Montserrat Medium" panose="00000600000000000000" pitchFamily="2" charset="0"/>
      <p:regular r:id="rId144"/>
      <p:bold r:id="rId145"/>
      <p:italic r:id="rId146"/>
      <p:boldItalic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88" autoAdjust="0"/>
  </p:normalViewPr>
  <p:slideViewPr>
    <p:cSldViewPr snapToGrid="0">
      <p:cViewPr varScale="1">
        <p:scale>
          <a:sx n="103" d="100"/>
          <a:sy n="103" d="100"/>
        </p:scale>
        <p:origin x="177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fntdata"/><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7.fntdata"/><Relationship Id="rId139"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3.fntdata"/><Relationship Id="rId14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fntdata"/><Relationship Id="rId135" Type="http://schemas.openxmlformats.org/officeDocument/2006/relationships/font" Target="fonts/font8.fntdata"/><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4.fntdata"/><Relationship Id="rId14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6.fntdata"/><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7.fntdata"/><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A024FD-BBCB-472E-A117-E25AB1EE78C2}"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14629119-7950-43D8-BDEA-2F9CC96E38DA}">
      <dgm:prSet phldrT="[Text]"/>
      <dgm:spPr/>
      <dgm:t>
        <a:bodyPr/>
        <a:lstStyle/>
        <a:p>
          <a:r>
            <a:rPr lang="en-US" dirty="0"/>
            <a:t>Migration</a:t>
          </a:r>
        </a:p>
      </dgm:t>
    </dgm:pt>
    <dgm:pt modelId="{E488E647-8EDC-43A3-98FF-00C0DAD0C5FD}" type="parTrans" cxnId="{0B2D434E-D9DC-4505-B747-72A387EEC8AA}">
      <dgm:prSet/>
      <dgm:spPr/>
      <dgm:t>
        <a:bodyPr/>
        <a:lstStyle/>
        <a:p>
          <a:endParaRPr lang="en-US"/>
        </a:p>
      </dgm:t>
    </dgm:pt>
    <dgm:pt modelId="{20C1BEA9-D9C1-4F9F-A816-2165CDFC5CA6}" type="sibTrans" cxnId="{0B2D434E-D9DC-4505-B747-72A387EEC8AA}">
      <dgm:prSet/>
      <dgm:spPr/>
      <dgm:t>
        <a:bodyPr/>
        <a:lstStyle/>
        <a:p>
          <a:endParaRPr lang="en-US"/>
        </a:p>
      </dgm:t>
    </dgm:pt>
    <dgm:pt modelId="{F7B5FB43-F829-4455-BBF2-1233783D0009}">
      <dgm:prSet phldrT="[Text]"/>
      <dgm:spPr/>
      <dgm:t>
        <a:bodyPr/>
        <a:lstStyle/>
        <a:p>
          <a:r>
            <a:rPr lang="en-US" dirty="0"/>
            <a:t>Modernization</a:t>
          </a:r>
        </a:p>
      </dgm:t>
    </dgm:pt>
    <dgm:pt modelId="{5DF51BE7-23EB-49B0-923F-6B7275315D5B}" type="parTrans" cxnId="{979477BB-1BD2-4289-88DB-190ADE2EB2AD}">
      <dgm:prSet/>
      <dgm:spPr/>
      <dgm:t>
        <a:bodyPr/>
        <a:lstStyle/>
        <a:p>
          <a:endParaRPr lang="en-US"/>
        </a:p>
      </dgm:t>
    </dgm:pt>
    <dgm:pt modelId="{F32C6478-4BE7-4698-BF47-8B386C1ED946}" type="sibTrans" cxnId="{979477BB-1BD2-4289-88DB-190ADE2EB2AD}">
      <dgm:prSet/>
      <dgm:spPr/>
      <dgm:t>
        <a:bodyPr/>
        <a:lstStyle/>
        <a:p>
          <a:endParaRPr lang="en-US"/>
        </a:p>
      </dgm:t>
    </dgm:pt>
    <dgm:pt modelId="{55CAF543-E02B-4A37-B217-B87316CB5B92}" type="pres">
      <dgm:prSet presAssocID="{34A024FD-BBCB-472E-A117-E25AB1EE78C2}" presName="compositeShape" presStyleCnt="0">
        <dgm:presLayoutVars>
          <dgm:chMax val="2"/>
          <dgm:dir/>
          <dgm:resizeHandles val="exact"/>
        </dgm:presLayoutVars>
      </dgm:prSet>
      <dgm:spPr/>
    </dgm:pt>
    <dgm:pt modelId="{E9E9EBEB-CA53-4E23-9D93-6CC174206045}" type="pres">
      <dgm:prSet presAssocID="{34A024FD-BBCB-472E-A117-E25AB1EE78C2}" presName="divider" presStyleLbl="fgShp" presStyleIdx="0" presStyleCnt="1"/>
      <dgm:spPr/>
    </dgm:pt>
    <dgm:pt modelId="{79D340DF-B271-4E11-B172-8C2F910D12BF}" type="pres">
      <dgm:prSet presAssocID="{14629119-7950-43D8-BDEA-2F9CC96E38DA}" presName="downArrow" presStyleLbl="node1" presStyleIdx="0" presStyleCnt="2"/>
      <dgm:spPr/>
    </dgm:pt>
    <dgm:pt modelId="{60B06903-B59D-4905-9448-68E8F39C3E80}" type="pres">
      <dgm:prSet presAssocID="{14629119-7950-43D8-BDEA-2F9CC96E38DA}" presName="downArrowText" presStyleLbl="revTx" presStyleIdx="0" presStyleCnt="2">
        <dgm:presLayoutVars>
          <dgm:bulletEnabled val="1"/>
        </dgm:presLayoutVars>
      </dgm:prSet>
      <dgm:spPr/>
    </dgm:pt>
    <dgm:pt modelId="{C0953B05-3A5E-4463-817D-1308A0436925}" type="pres">
      <dgm:prSet presAssocID="{F7B5FB43-F829-4455-BBF2-1233783D0009}" presName="upArrow" presStyleLbl="node1" presStyleIdx="1" presStyleCnt="2"/>
      <dgm:spPr/>
    </dgm:pt>
    <dgm:pt modelId="{D4DF5802-2D88-4537-B3D7-D818B57DCB04}" type="pres">
      <dgm:prSet presAssocID="{F7B5FB43-F829-4455-BBF2-1233783D0009}" presName="upArrowText" presStyleLbl="revTx" presStyleIdx="1" presStyleCnt="2">
        <dgm:presLayoutVars>
          <dgm:bulletEnabled val="1"/>
        </dgm:presLayoutVars>
      </dgm:prSet>
      <dgm:spPr/>
    </dgm:pt>
  </dgm:ptLst>
  <dgm:cxnLst>
    <dgm:cxn modelId="{C8747A30-8804-4348-8E1F-690635375714}" type="presOf" srcId="{14629119-7950-43D8-BDEA-2F9CC96E38DA}" destId="{60B06903-B59D-4905-9448-68E8F39C3E80}" srcOrd="0" destOrd="0" presId="urn:microsoft.com/office/officeart/2005/8/layout/arrow3"/>
    <dgm:cxn modelId="{1DFAED3D-D87C-4A9F-A645-1995E28D1CB3}" type="presOf" srcId="{F7B5FB43-F829-4455-BBF2-1233783D0009}" destId="{D4DF5802-2D88-4537-B3D7-D818B57DCB04}" srcOrd="0" destOrd="0" presId="urn:microsoft.com/office/officeart/2005/8/layout/arrow3"/>
    <dgm:cxn modelId="{0B2D434E-D9DC-4505-B747-72A387EEC8AA}" srcId="{34A024FD-BBCB-472E-A117-E25AB1EE78C2}" destId="{14629119-7950-43D8-BDEA-2F9CC96E38DA}" srcOrd="0" destOrd="0" parTransId="{E488E647-8EDC-43A3-98FF-00C0DAD0C5FD}" sibTransId="{20C1BEA9-D9C1-4F9F-A816-2165CDFC5CA6}"/>
    <dgm:cxn modelId="{979477BB-1BD2-4289-88DB-190ADE2EB2AD}" srcId="{34A024FD-BBCB-472E-A117-E25AB1EE78C2}" destId="{F7B5FB43-F829-4455-BBF2-1233783D0009}" srcOrd="1" destOrd="0" parTransId="{5DF51BE7-23EB-49B0-923F-6B7275315D5B}" sibTransId="{F32C6478-4BE7-4698-BF47-8B386C1ED946}"/>
    <dgm:cxn modelId="{CF317EDE-C5AE-43A4-B689-48E0C6912BE4}" type="presOf" srcId="{34A024FD-BBCB-472E-A117-E25AB1EE78C2}" destId="{55CAF543-E02B-4A37-B217-B87316CB5B92}" srcOrd="0" destOrd="0" presId="urn:microsoft.com/office/officeart/2005/8/layout/arrow3"/>
    <dgm:cxn modelId="{4FF9EB24-AAF4-45F5-A047-809D79D40397}" type="presParOf" srcId="{55CAF543-E02B-4A37-B217-B87316CB5B92}" destId="{E9E9EBEB-CA53-4E23-9D93-6CC174206045}" srcOrd="0" destOrd="0" presId="urn:microsoft.com/office/officeart/2005/8/layout/arrow3"/>
    <dgm:cxn modelId="{03B8C179-D290-4111-99C3-6E26E1DE0B7F}" type="presParOf" srcId="{55CAF543-E02B-4A37-B217-B87316CB5B92}" destId="{79D340DF-B271-4E11-B172-8C2F910D12BF}" srcOrd="1" destOrd="0" presId="urn:microsoft.com/office/officeart/2005/8/layout/arrow3"/>
    <dgm:cxn modelId="{07A4CBB2-3C2F-4211-8A8E-B9B623921BB9}" type="presParOf" srcId="{55CAF543-E02B-4A37-B217-B87316CB5B92}" destId="{60B06903-B59D-4905-9448-68E8F39C3E80}" srcOrd="2" destOrd="0" presId="urn:microsoft.com/office/officeart/2005/8/layout/arrow3"/>
    <dgm:cxn modelId="{287AAD2D-6C12-49EE-A197-B7E6BF43271B}" type="presParOf" srcId="{55CAF543-E02B-4A37-B217-B87316CB5B92}" destId="{C0953B05-3A5E-4463-817D-1308A0436925}" srcOrd="3" destOrd="0" presId="urn:microsoft.com/office/officeart/2005/8/layout/arrow3"/>
    <dgm:cxn modelId="{87148B50-56E5-4875-B2A5-749939437CF3}" type="presParOf" srcId="{55CAF543-E02B-4A37-B217-B87316CB5B92}" destId="{D4DF5802-2D88-4537-B3D7-D818B57DCB04}"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9EBEB-CA53-4E23-9D93-6CC174206045}">
      <dsp:nvSpPr>
        <dsp:cNvPr id="0" name=""/>
        <dsp:cNvSpPr/>
      </dsp:nvSpPr>
      <dsp:spPr>
        <a:xfrm rot="21300000">
          <a:off x="15265" y="1366289"/>
          <a:ext cx="4943923" cy="566153"/>
        </a:xfrm>
        <a:prstGeom prst="mathMinus">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340DF-B271-4E11-B172-8C2F910D12BF}">
      <dsp:nvSpPr>
        <dsp:cNvPr id="0" name=""/>
        <dsp:cNvSpPr/>
      </dsp:nvSpPr>
      <dsp:spPr>
        <a:xfrm>
          <a:off x="596934" y="164936"/>
          <a:ext cx="1492336" cy="1319493"/>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B06903-B59D-4905-9448-68E8F39C3E80}">
      <dsp:nvSpPr>
        <dsp:cNvPr id="0" name=""/>
        <dsp:cNvSpPr/>
      </dsp:nvSpPr>
      <dsp:spPr>
        <a:xfrm>
          <a:off x="2636460" y="0"/>
          <a:ext cx="1591825" cy="1385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Migration</a:t>
          </a:r>
        </a:p>
      </dsp:txBody>
      <dsp:txXfrm>
        <a:off x="2636460" y="0"/>
        <a:ext cx="1591825" cy="1385467"/>
      </dsp:txXfrm>
    </dsp:sp>
    <dsp:sp modelId="{C0953B05-3A5E-4463-817D-1308A0436925}">
      <dsp:nvSpPr>
        <dsp:cNvPr id="0" name=""/>
        <dsp:cNvSpPr/>
      </dsp:nvSpPr>
      <dsp:spPr>
        <a:xfrm>
          <a:off x="2885183" y="1814303"/>
          <a:ext cx="1492336" cy="1319493"/>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F5802-2D88-4537-B3D7-D818B57DCB04}">
      <dsp:nvSpPr>
        <dsp:cNvPr id="0" name=""/>
        <dsp:cNvSpPr/>
      </dsp:nvSpPr>
      <dsp:spPr>
        <a:xfrm>
          <a:off x="746168" y="1913265"/>
          <a:ext cx="1591825" cy="1385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Modernization</a:t>
          </a:r>
        </a:p>
      </dsp:txBody>
      <dsp:txXfrm>
        <a:off x="746168" y="1913265"/>
        <a:ext cx="1591825" cy="1385467"/>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r>
              <a:rPr lang="e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019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More doesn’t necessarily mean better</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b="0" dirty="0"/>
              <a:t>Multiple instances can be combined for scale, availability, redundancy and performance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07889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know when one of the “worker bees” has malfunctioned and transparently replace it</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3895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Could be CPU, memory, bandwidth, etc.</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32846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58488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9599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Latency – if a client in the east has to interact with services in the west (because of a disaster), those requests are going to take longer; SLA’s dictate how much performance degradation is acceptable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Monitoring strategy and transaction management strategy may have to account for data in multiple locations – aggregation, normalization, etc.</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If Active-Passive, the second instance may not technically be “adding value” – passive until needed</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Express Route and Route 53 – at the DNS level</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67211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19585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3749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GDPR = General Data Protection Regulation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Think about all of the news stories you come across where it has been reported that a company failed to protect its customer’s data – what is your attitude toward that company when a breach occurs?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6230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8255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 e.g., if your company provides an API, subscriptions via API key and throttling can be used to help manage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Will discuss further during topic on Cybersecurity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76135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3903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50389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Use either https://docs.aws.amazon.com/AmazonCloudWatch/latest/monitoring/CloudWatch-tutorials.html (for AWS) </a:t>
            </a:r>
            <a:r>
              <a:rPr lang="en-US"/>
              <a:t>or https://learn.microsoft.com/en-us/azure/azure-monitor/essentials/monitor-azure-resource (</a:t>
            </a:r>
            <a:r>
              <a:rPr lang="en-US" dirty="0"/>
              <a:t>for Azure)</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96943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4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244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Client systems/other locations interacting with the apps in the data center over a corporate network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9182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77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024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6955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514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0f9c2678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0f9c2678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objectives to fit your course.</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None/>
            </a:pPr>
            <a:r>
              <a:rPr lang="en" sz="1200" b="1" dirty="0">
                <a:solidFill>
                  <a:srgbClr val="404040"/>
                </a:solidFill>
                <a:latin typeface="Calibri"/>
                <a:ea typeface="Calibri"/>
                <a:cs typeface="Calibri"/>
                <a:sym typeface="Calibri"/>
              </a:rPr>
              <a:t>Script:</a:t>
            </a:r>
            <a:r>
              <a:rPr lang="en" sz="1200" dirty="0">
                <a:solidFill>
                  <a:srgbClr val="404040"/>
                </a:solidFill>
                <a:latin typeface="Calibri"/>
                <a:ea typeface="Calibri"/>
                <a:cs typeface="Calibri"/>
                <a:sym typeface="Calibri"/>
              </a:rPr>
              <a:t> I am </a:t>
            </a:r>
            <a:r>
              <a:rPr lang="en" sz="1200" dirty="0">
                <a:solidFill>
                  <a:srgbClr val="FF0000"/>
                </a:solidFill>
                <a:latin typeface="Calibri"/>
                <a:ea typeface="Calibri"/>
                <a:cs typeface="Calibri"/>
                <a:sym typeface="Calibri"/>
              </a:rPr>
              <a:t>[insert name]</a:t>
            </a:r>
            <a:r>
              <a:rPr lang="en" sz="1200" dirty="0">
                <a:solidFill>
                  <a:srgbClr val="404040"/>
                </a:solidFill>
                <a:latin typeface="Calibri"/>
                <a:ea typeface="Calibri"/>
                <a:cs typeface="Calibri"/>
                <a:sym typeface="Calibri"/>
              </a:rPr>
              <a:t> with DevelopIntelligence. We’re the training partner for </a:t>
            </a:r>
            <a:r>
              <a:rPr lang="en" sz="1200" dirty="0">
                <a:solidFill>
                  <a:srgbClr val="FF0000"/>
                </a:solidFill>
                <a:latin typeface="Calibri"/>
                <a:ea typeface="Calibri"/>
                <a:cs typeface="Calibri"/>
                <a:sym typeface="Calibri"/>
              </a:rPr>
              <a:t>[insert client name]</a:t>
            </a:r>
            <a:r>
              <a:rPr lang="en" sz="1200" dirty="0">
                <a:solidFill>
                  <a:srgbClr val="404040"/>
                </a:solidFill>
                <a:latin typeface="Calibri"/>
                <a:ea typeface="Calibri"/>
                <a:cs typeface="Calibri"/>
                <a:sym typeface="Calibri"/>
              </a:rPr>
              <a:t>. [Provide brief info on your background.]</a:t>
            </a:r>
            <a:endParaRPr sz="1200" dirty="0">
              <a:solidFill>
                <a:srgbClr val="404040"/>
              </a:solidFill>
              <a:latin typeface="Calibri"/>
              <a:ea typeface="Calibri"/>
              <a:cs typeface="Calibri"/>
              <a:sym typeface="Calibri"/>
            </a:endParaRPr>
          </a:p>
          <a:p>
            <a:pPr marL="0" lvl="0" indent="0" algn="l" rtl="0">
              <a:spcBef>
                <a:spcPts val="0"/>
              </a:spcBef>
              <a:spcAft>
                <a:spcPts val="0"/>
              </a:spcAft>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dirty="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272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144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4325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258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131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9400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106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740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19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Some combination of any (or all) of </a:t>
            </a:r>
            <a:r>
              <a:rPr lang="en-US"/>
              <a:t>the three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72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B</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6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554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451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101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 touched on this briefly in week 02 – this week, we’re going to dig in further</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04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6496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104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716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1997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What are virtual machines? Virtual (vs. physical) computers built using images that support independent execution of and interaction with an instance built from the image and running against a “slice” of the physical host’s resources. Multiple VM instances can be run on the same physical host at the same time and are managed by a program called a hypervisor.</a:t>
            </a:r>
          </a:p>
          <a:p>
            <a:pPr marL="0" lvl="0" indent="0" algn="l" rtl="0">
              <a:spcBef>
                <a:spcPts val="0"/>
              </a:spcBef>
              <a:spcAft>
                <a:spcPts val="0"/>
              </a:spcAft>
              <a:buClr>
                <a:schemeClr val="dk1"/>
              </a:buClr>
              <a:buSzPts val="14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b="0" dirty="0"/>
              <a:t>Containers are isolated from one another at the OS process layer (vs VM’s which are isolated at the hardware abstraction layer)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2782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225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This is largely a review slide from week 02</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We’ll talk a little later about modernization and migration options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64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0f9c26786_0_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299" name="Google Shape;299;ge0f9c267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We’ll talk a little later about modernization and migration options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2284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either https://docs.aws.amazon.com/AWSEC2/latest/UserGuide/EC2_GetStarted.html (for AWS) or https://learn.microsoft.com/en-us/azure/virtual-machines/windows/quick-create-portal (for Azure)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723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either https://docs.aws.amazon.com/AmazonRDS/latest/UserGuide/TUT_WebAppWithRDS.html (for AWS) or https://learn.microsoft.com/en-us/azure/app-service/tutorial-dotnetcore-sqldb-app?tabs=azure-portal%2Cvisualstudio-deploy%2Cdeploy-instructions-azure-portal%2Cazure-portal-logs%2Cazure-portal-resources (for Azure)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3811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either https://docs.aws.amazon.com/lambda/latest/dg/getting-started.html (for AWS) or https://learn.microsoft.com/en-us/azure/azure-functions/create-first-function-vs-code-java (for Azure)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0794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1740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0120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We’ll look at some of the Cloud native offerings available to host microservices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4386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Reference Application: https://docs.microsoft.com/en-us/dotnet/architecture/microservices/multi-container-microservice-net-applications/microservice-application-design</a:t>
            </a:r>
          </a:p>
          <a:p>
            <a:pPr marL="0" lvl="0" indent="0" algn="l" rtl="0">
              <a:spcBef>
                <a:spcPts val="0"/>
              </a:spcBef>
              <a:spcAft>
                <a:spcPts val="0"/>
              </a:spcAft>
              <a:buClr>
                <a:schemeClr val="dk1"/>
              </a:buClr>
              <a:buSzPts val="1400"/>
              <a:buFont typeface="Arial"/>
              <a:buNone/>
            </a:pPr>
            <a:r>
              <a:rPr lang="en-US" dirty="0"/>
              <a:t>Repo: https://github.com/dotnet-architecture/eShopOnContainers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5050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70157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not wasting time planning migration for an application that is targeted for retirement by the organization)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recent effort with large, national insurance provider – walk through process flow utilized to plan and assess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832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0f9c26786_0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349" name="Google Shape;349;ge0f9c2678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Assume you’re assisting a client that is considering modernizing an on-premise banking application to the Cloud. Currently, the banking application consists of a set of modules integrated together into one large web application that runs as a single process on servers in the data center. It interfaces with tables in a database to store and utilize customer information and transaction information (debits/credits). Because of the size and complexity of the application, the company only deploys updates 3 times a year - to be considered for the update window, a development team must have all changes unit and integration tested by a freeze date.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Do you notice any potential issues with this design or application management strategy? Use as a way to drive a discussion with students about opportunities for moving from current state to a Cloud native approach.</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4053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8088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791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7453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303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178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6258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7062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03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f9c26786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358" name="Google Shape;358;ge0f9c267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159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326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4498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1625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on-premise mainframe)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0852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What does the business get for the investment? Student discussion.</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30766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69614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41667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5677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0f9c26786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lang="en-US" sz="1200" b="0" dirty="0">
              <a:solidFill>
                <a:schemeClr val="dk1"/>
              </a:solidFill>
              <a:latin typeface="Calibri"/>
              <a:ea typeface="Calibri"/>
              <a:cs typeface="Calibri"/>
              <a:sym typeface="Calibri"/>
            </a:endParaRPr>
          </a:p>
        </p:txBody>
      </p:sp>
      <p:sp>
        <p:nvSpPr>
          <p:cNvPr id="366" name="Google Shape;366;ge0f9c2678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67679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These slides should be coupled with a review in either the AWS management console or Azure portal – “live” demo / walkthrough</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74869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5984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951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71169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9618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63995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7743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54027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3624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 Drill down into a few of the interesting ones.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69364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1900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89756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88368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Problems should be the exception, not the rule. Otherwise, you have to question the design of the system.</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29043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A company’s data and the intelligence it can derive from that data toward identifying and enabling business innovation is the competitive differentiator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21244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48238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96782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Instead of a piece of physical hardware being dedicated to a single workload (and often not requiring the full capacity of the hardware at all times for that workload), it can take on multiple, isolated workloads – optimizing utilization of available hardware and capacity.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2542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Expensive and challenging to quickly acquire new physical hardware.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4973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114" name="Google Shape;114;p2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4"/>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8" name="Google Shape;118;p24"/>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9" name="Google Shape;11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7" r:id="rId26"/>
    <p:sldLayoutId id="2147483688" r:id="rId27"/>
    <p:sldLayoutId id="2147483690" r:id="rId28"/>
    <p:sldLayoutId id="2147483691"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127.png"/><Relationship Id="rId4" Type="http://schemas.openxmlformats.org/officeDocument/2006/relationships/image" Target="../media/image125.svg"/></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115.svg"/></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115.svg"/></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115.svg"/></Relationships>
</file>

<file path=ppt/slides/_rels/slide104.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129.svg"/><Relationship Id="rId4" Type="http://schemas.openxmlformats.org/officeDocument/2006/relationships/image" Target="../media/image128.png"/></Relationships>
</file>

<file path=ppt/slides/_rels/slide1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6.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23.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hyperlink" Target="https://calculator.aws/"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20.xml"/><Relationship Id="rId4" Type="http://schemas.openxmlformats.org/officeDocument/2006/relationships/image" Target="../media/image81.svg"/></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8.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3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3.jpg"/><Relationship Id="rId4" Type="http://schemas.openxmlformats.org/officeDocument/2006/relationships/image" Target="../media/image56.sv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53.jpg"/><Relationship Id="rId4" Type="http://schemas.openxmlformats.org/officeDocument/2006/relationships/image" Target="../media/image56.sv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8.sv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60.jpg"/><Relationship Id="rId4" Type="http://schemas.openxmlformats.org/officeDocument/2006/relationships/image" Target="../media/image56.sv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8.sv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62.jpg"/><Relationship Id="rId4" Type="http://schemas.openxmlformats.org/officeDocument/2006/relationships/image" Target="../media/image56.sv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8.svg"/></Relationships>
</file>

<file path=ppt/slides/_rels/slide2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63.jpg"/><Relationship Id="rId4" Type="http://schemas.openxmlformats.org/officeDocument/2006/relationships/image" Target="../media/image56.sv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8.sv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6.sv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66.sv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66.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mashable.com/article/pregnancy-test-doom/"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68.jpg"/><Relationship Id="rId4" Type="http://schemas.openxmlformats.org/officeDocument/2006/relationships/image" Target="../media/image56.svg"/></Relationships>
</file>

<file path=ppt/slides/_rels/slide3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73.jpe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jp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5" Type="http://schemas.openxmlformats.org/officeDocument/2006/relationships/image" Target="../media/image12.jp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jpg"/><Relationship Id="rId19" Type="http://schemas.openxmlformats.org/officeDocument/2006/relationships/image" Target="../media/image26.png"/><Relationship Id="rId31" Type="http://schemas.openxmlformats.org/officeDocument/2006/relationships/image" Target="../media/image38.jp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8" Type="http://schemas.openxmlformats.org/officeDocument/2006/relationships/image" Target="../media/image15.png"/><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79.sv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0.xml"/><Relationship Id="rId4" Type="http://schemas.openxmlformats.org/officeDocument/2006/relationships/image" Target="../media/image81.sv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0.xml"/><Relationship Id="rId4" Type="http://schemas.openxmlformats.org/officeDocument/2006/relationships/image" Target="../media/image81.sv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0.xml"/><Relationship Id="rId4" Type="http://schemas.openxmlformats.org/officeDocument/2006/relationships/image" Target="../media/image81.svg"/></Relationships>
</file>

<file path=ppt/slides/_rels/slide5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image" Target="../media/image49.jpg"/></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87.sv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89.sv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60.jpg"/></Relationships>
</file>

<file path=ppt/slides/_rels/slide64.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0.xml"/><Relationship Id="rId4" Type="http://schemas.openxmlformats.org/officeDocument/2006/relationships/image" Target="../media/image81.sv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11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15.svg"/></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17.sv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117.sv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19.svg"/></Relationships>
</file>

<file path=ppt/slides/_rels/slide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119.svg"/></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121.svg"/></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121.svg"/></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23.svg"/></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23.svg"/></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126.png"/><Relationship Id="rId4" Type="http://schemas.openxmlformats.org/officeDocument/2006/relationships/image" Target="../media/image1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 sz="2400" dirty="0"/>
              <a:t>Welcome</a:t>
            </a:r>
            <a:endParaRPr sz="2400" dirty="0"/>
          </a:p>
          <a:p>
            <a:pPr marL="0" lvl="0" indent="0" algn="l" rtl="0">
              <a:spcBef>
                <a:spcPts val="0"/>
              </a:spcBef>
              <a:spcAft>
                <a:spcPts val="0"/>
              </a:spcAft>
              <a:buNone/>
            </a:pPr>
            <a:r>
              <a:rPr lang="en" sz="4400" dirty="0"/>
              <a:t>Cloud Native Development</a:t>
            </a:r>
            <a:endParaRPr sz="44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Open Discussion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28682"/>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400" dirty="0"/>
              <a:t>What is “the Cloud”?</a:t>
            </a:r>
          </a:p>
          <a:p>
            <a:pPr marL="57150" indent="0">
              <a:spcBef>
                <a:spcPts val="0"/>
              </a:spcBef>
              <a:buNone/>
            </a:pPr>
            <a:endParaRPr lang="en-US" sz="2400" dirty="0"/>
          </a:p>
          <a:p>
            <a:pPr marL="57150" indent="0">
              <a:spcBef>
                <a:spcPts val="0"/>
              </a:spcBef>
              <a:buNone/>
            </a:pPr>
            <a:r>
              <a:rPr lang="en-US" sz="2400" dirty="0"/>
              <a:t>How does “the Cloud” factor into modern IT?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a:t>
            </a:fld>
            <a:endParaRPr/>
          </a:p>
        </p:txBody>
      </p:sp>
      <p:pic>
        <p:nvPicPr>
          <p:cNvPr id="3" name="Picture 2">
            <a:extLst>
              <a:ext uri="{FF2B5EF4-FFF2-40B4-BE49-F238E27FC236}">
                <a16:creationId xmlns:a16="http://schemas.microsoft.com/office/drawing/2014/main" id="{93F2353C-7CA2-42F5-A6AD-52817DA195F7}"/>
              </a:ext>
            </a:extLst>
          </p:cNvPr>
          <p:cNvPicPr>
            <a:picLocks noChangeAspect="1"/>
          </p:cNvPicPr>
          <p:nvPr/>
        </p:nvPicPr>
        <p:blipFill>
          <a:blip r:embed="rId3"/>
          <a:stretch>
            <a:fillRect/>
          </a:stretch>
        </p:blipFill>
        <p:spPr>
          <a:xfrm>
            <a:off x="649863" y="2813465"/>
            <a:ext cx="3512957" cy="2022992"/>
          </a:xfrm>
          <a:prstGeom prst="rect">
            <a:avLst/>
          </a:prstGeom>
        </p:spPr>
      </p:pic>
      <p:pic>
        <p:nvPicPr>
          <p:cNvPr id="5" name="Picture 4">
            <a:extLst>
              <a:ext uri="{FF2B5EF4-FFF2-40B4-BE49-F238E27FC236}">
                <a16:creationId xmlns:a16="http://schemas.microsoft.com/office/drawing/2014/main" id="{3516312B-7532-4673-BA2F-A0141563D60E}"/>
              </a:ext>
            </a:extLst>
          </p:cNvPr>
          <p:cNvPicPr>
            <a:picLocks noChangeAspect="1"/>
          </p:cNvPicPr>
          <p:nvPr/>
        </p:nvPicPr>
        <p:blipFill>
          <a:blip r:embed="rId4"/>
          <a:stretch>
            <a:fillRect/>
          </a:stretch>
        </p:blipFill>
        <p:spPr>
          <a:xfrm>
            <a:off x="4818601" y="2764207"/>
            <a:ext cx="3704399" cy="2122507"/>
          </a:xfrm>
          <a:prstGeom prst="rect">
            <a:avLst/>
          </a:prstGeom>
        </p:spPr>
      </p:pic>
    </p:spTree>
    <p:extLst>
      <p:ext uri="{BB962C8B-B14F-4D97-AF65-F5344CB8AC3E}">
        <p14:creationId xmlns:p14="http://schemas.microsoft.com/office/powerpoint/2010/main" val="35938590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100</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3" name="Picture 2">
            <a:extLst>
              <a:ext uri="{FF2B5EF4-FFF2-40B4-BE49-F238E27FC236}">
                <a16:creationId xmlns:a16="http://schemas.microsoft.com/office/drawing/2014/main" id="{2A49E06E-D08E-A7E8-57F6-8C2098328277}"/>
              </a:ext>
            </a:extLst>
          </p:cNvPr>
          <p:cNvPicPr>
            <a:picLocks noChangeAspect="1"/>
          </p:cNvPicPr>
          <p:nvPr/>
        </p:nvPicPr>
        <p:blipFill>
          <a:blip r:embed="rId5"/>
          <a:stretch>
            <a:fillRect/>
          </a:stretch>
        </p:blipFill>
        <p:spPr>
          <a:xfrm>
            <a:off x="3934074" y="197091"/>
            <a:ext cx="1275852" cy="4749317"/>
          </a:xfrm>
          <a:prstGeom prst="rect">
            <a:avLst/>
          </a:prstGeom>
        </p:spPr>
      </p:pic>
    </p:spTree>
    <p:extLst>
      <p:ext uri="{BB962C8B-B14F-4D97-AF65-F5344CB8AC3E}">
        <p14:creationId xmlns:p14="http://schemas.microsoft.com/office/powerpoint/2010/main" val="3204222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101</a:t>
            </a:fld>
            <a:endParaRPr/>
          </a:p>
        </p:txBody>
      </p:sp>
      <p:pic>
        <p:nvPicPr>
          <p:cNvPr id="2" name="Graphic 1" descr="Crane with solid fill">
            <a:extLst>
              <a:ext uri="{FF2B5EF4-FFF2-40B4-BE49-F238E27FC236}">
                <a16:creationId xmlns:a16="http://schemas.microsoft.com/office/drawing/2014/main" id="{D66B2A0D-4239-996A-B12A-44B2971E08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463419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 -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Azure Resource Manager (ARM) templates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Cloud Shell (includes Cloud-enabled VS Code interface)</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Blueprints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102</a:t>
            </a:fld>
            <a:endParaRPr/>
          </a:p>
        </p:txBody>
      </p:sp>
      <p:pic>
        <p:nvPicPr>
          <p:cNvPr id="2" name="Graphic 1" descr="Crane with solid fill">
            <a:extLst>
              <a:ext uri="{FF2B5EF4-FFF2-40B4-BE49-F238E27FC236}">
                <a16:creationId xmlns:a16="http://schemas.microsoft.com/office/drawing/2014/main" id="{22566FA4-5A57-FF4F-06AA-9F0548179B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2525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 -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AWS CloudFormation</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AWS Cloud9</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AWS Control Tower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103</a:t>
            </a:fld>
            <a:endParaRPr/>
          </a:p>
        </p:txBody>
      </p:sp>
      <p:pic>
        <p:nvPicPr>
          <p:cNvPr id="2" name="Graphic 1" descr="Crane with solid fill">
            <a:extLst>
              <a:ext uri="{FF2B5EF4-FFF2-40B4-BE49-F238E27FC236}">
                <a16:creationId xmlns:a16="http://schemas.microsoft.com/office/drawing/2014/main" id="{B9DE2BF1-182E-D5B8-37E7-3182E323FD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8978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Operating in the Cloud</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pic>
        <p:nvPicPr>
          <p:cNvPr id="7" name="Graphic 6" descr="Work from home desk with solid fill">
            <a:extLst>
              <a:ext uri="{FF2B5EF4-FFF2-40B4-BE49-F238E27FC236}">
                <a16:creationId xmlns:a16="http://schemas.microsoft.com/office/drawing/2014/main" id="{E2233D2E-9374-FCD7-622F-F849C8F83A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257273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Across 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Monitoring &amp; logging are key considerations in any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Systems (you hope) will be running around-the-clock – maximizing business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Unless you want to directly “babysit” those systems around-the-clock, you will need automated monitoring, logging and alerting to notify you of any issues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Allows you to optimize handling for those </a:t>
            </a:r>
            <a:r>
              <a:rPr lang="en-US" u="sng" dirty="0">
                <a:solidFill>
                  <a:schemeClr val="tx1">
                    <a:lumMod val="50000"/>
                  </a:schemeClr>
                </a:solidFill>
              </a:rPr>
              <a:t>exceptional</a:t>
            </a:r>
            <a:r>
              <a:rPr lang="en-US" dirty="0">
                <a:solidFill>
                  <a:schemeClr val="tx1">
                    <a:lumMod val="50000"/>
                  </a:schemeClr>
                </a:solidFill>
              </a:rPr>
              <a:t> cases when there is a problem </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105</a:t>
            </a:fld>
            <a:endParaRPr/>
          </a:p>
        </p:txBody>
      </p:sp>
      <p:pic>
        <p:nvPicPr>
          <p:cNvPr id="2" name="Graphic 1" descr="Work from home desk with solid fill">
            <a:extLst>
              <a:ext uri="{FF2B5EF4-FFF2-40B4-BE49-F238E27FC236}">
                <a16:creationId xmlns:a16="http://schemas.microsoft.com/office/drawing/2014/main" id="{ED5B3B0A-021B-7A7C-F74D-9887B71C1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53976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Across 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Capabilities exist to log and aggregate log data from the public Cloud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likely already processes in place to monitor on-premise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a strategy that allows you to pull that data together so you can analyze and make decisions holistically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106</a:t>
            </a:fld>
            <a:endParaRPr/>
          </a:p>
        </p:txBody>
      </p:sp>
      <p:pic>
        <p:nvPicPr>
          <p:cNvPr id="2" name="Graphic 1" descr="Work from home desk with solid fill">
            <a:extLst>
              <a:ext uri="{FF2B5EF4-FFF2-40B4-BE49-F238E27FC236}">
                <a16:creationId xmlns:a16="http://schemas.microsoft.com/office/drawing/2014/main" id="{CA68319D-FADA-0EE4-7915-126389A5E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1664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Across 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Key tasks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Discovery – where are the critical data sources and how do I connect</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Aggregation – bringing the data together in a systematic way</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Normalization – converting data from disparate data sources into a canonical format</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Security – data scrubbing (if required) and prevention of exposure of sensitive data</a:t>
            </a:r>
          </a:p>
          <a:p>
            <a:pPr marL="34290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Not just about identifying problems but also using the data to effectively identify opportunities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107</a:t>
            </a:fld>
            <a:endParaRPr/>
          </a:p>
        </p:txBody>
      </p:sp>
      <p:pic>
        <p:nvPicPr>
          <p:cNvPr id="2" name="Graphic 1" descr="Work from home desk with solid fill">
            <a:extLst>
              <a:ext uri="{FF2B5EF4-FFF2-40B4-BE49-F238E27FC236}">
                <a16:creationId xmlns:a16="http://schemas.microsoft.com/office/drawing/2014/main" id="{999ADDBA-9E1A-B9BE-077B-214689A24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1458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Across 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ClrTx/>
              <a:buSzPct val="100000"/>
            </a:pPr>
            <a:r>
              <a:rPr lang="en-US" dirty="0">
                <a:solidFill>
                  <a:schemeClr val="tx1">
                    <a:lumMod val="50000"/>
                  </a:schemeClr>
                </a:solidFill>
              </a:rPr>
              <a:t>Potential Challenges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You will need secure and performant connectivity between your on-premise and Cloud components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Data formats may be very different between the different systems comprising your Hybrid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You will need a strategy for gaining intelligence from the aggregated data while driving the benefit of that intelligence back into disparate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108</a:t>
            </a:fld>
            <a:endParaRPr/>
          </a:p>
        </p:txBody>
      </p:sp>
      <p:pic>
        <p:nvPicPr>
          <p:cNvPr id="2" name="Graphic 1" descr="Work from home desk with solid fill">
            <a:extLst>
              <a:ext uri="{FF2B5EF4-FFF2-40B4-BE49-F238E27FC236}">
                <a16:creationId xmlns:a16="http://schemas.microsoft.com/office/drawing/2014/main" id="{489CA5C2-5F77-5924-4EC6-EFBD193A16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51081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Virtualization &amp; Orchestration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Virtualization is not a Cloud-only concept, but the Cloud would not exist without 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Virtualization enables an organization to get more value out of its infrastructure investments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As we discussed, in the past, companies would try and estimate compute, network and storage capacity to cover 3 – 5-year growth</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109</a:t>
            </a:fld>
            <a:endParaRPr/>
          </a:p>
        </p:txBody>
      </p:sp>
      <p:pic>
        <p:nvPicPr>
          <p:cNvPr id="2" name="Graphic 1" descr="Work from home desk with solid fill">
            <a:extLst>
              <a:ext uri="{FF2B5EF4-FFF2-40B4-BE49-F238E27FC236}">
                <a16:creationId xmlns:a16="http://schemas.microsoft.com/office/drawing/2014/main" id="{A5EBE7A5-B493-D790-E06A-D4D3F0683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08093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a:t>
            </a:fld>
            <a:endParaRPr/>
          </a:p>
        </p:txBody>
      </p:sp>
      <p:sp>
        <p:nvSpPr>
          <p:cNvPr id="2" name="TextBox 1">
            <a:extLst>
              <a:ext uri="{FF2B5EF4-FFF2-40B4-BE49-F238E27FC236}">
                <a16:creationId xmlns:a16="http://schemas.microsoft.com/office/drawing/2014/main" id="{4D06E887-EB12-72E6-A87A-B76375C873C5}"/>
              </a:ext>
            </a:extLst>
          </p:cNvPr>
          <p:cNvSpPr txBox="1"/>
          <p:nvPr/>
        </p:nvSpPr>
        <p:spPr>
          <a:xfrm>
            <a:off x="1762217" y="1756142"/>
            <a:ext cx="5619565" cy="163121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Infrastructure is the hardware &amp; software that run our IT workloads and that provide our business users and customers a way to interface with the applications required to complete their daily jobs</a:t>
            </a:r>
          </a:p>
        </p:txBody>
      </p:sp>
    </p:spTree>
    <p:extLst>
      <p:ext uri="{BB962C8B-B14F-4D97-AF65-F5344CB8AC3E}">
        <p14:creationId xmlns:p14="http://schemas.microsoft.com/office/powerpoint/2010/main" val="41115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Virtualization &amp; Orchestration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Could result in two areas of challenge: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Underestimating – lack sufficient coverage to power the business</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Overestimating – left with idle capacity, paid for but not adding value</a:t>
            </a:r>
          </a:p>
          <a:p>
            <a:pPr marL="34290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Virtualization enables the relatively quick spin up of right-sized infrastructure (and more of it in response to demand)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110</a:t>
            </a:fld>
            <a:endParaRPr/>
          </a:p>
        </p:txBody>
      </p:sp>
      <p:pic>
        <p:nvPicPr>
          <p:cNvPr id="3" name="Picture 2">
            <a:extLst>
              <a:ext uri="{FF2B5EF4-FFF2-40B4-BE49-F238E27FC236}">
                <a16:creationId xmlns:a16="http://schemas.microsoft.com/office/drawing/2014/main" id="{0EC67EF0-BE7D-4DCC-96AA-65075A216A1F}"/>
              </a:ext>
            </a:extLst>
          </p:cNvPr>
          <p:cNvPicPr>
            <a:picLocks noChangeAspect="1"/>
          </p:cNvPicPr>
          <p:nvPr/>
        </p:nvPicPr>
        <p:blipFill>
          <a:blip r:embed="rId3"/>
          <a:stretch>
            <a:fillRect/>
          </a:stretch>
        </p:blipFill>
        <p:spPr>
          <a:xfrm>
            <a:off x="3958937" y="2656705"/>
            <a:ext cx="4546063" cy="2116792"/>
          </a:xfrm>
          <a:prstGeom prst="rect">
            <a:avLst/>
          </a:prstGeom>
        </p:spPr>
      </p:pic>
      <p:pic>
        <p:nvPicPr>
          <p:cNvPr id="2" name="Graphic 1" descr="Work from home desk with solid fill">
            <a:extLst>
              <a:ext uri="{FF2B5EF4-FFF2-40B4-BE49-F238E27FC236}">
                <a16:creationId xmlns:a16="http://schemas.microsoft.com/office/drawing/2014/main" id="{FD00F4BD-22A1-DF93-733D-2538A22FA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4268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Virtualization &amp; Orchestration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Whether VM’s, managed services or containers, more available instances require coordination</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Otherwise, the added complexity of “more” could impede rather than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Orchestration enables effective and efficient management as a </a:t>
            </a:r>
            <a:r>
              <a:rPr lang="en-US" i="1" dirty="0">
                <a:solidFill>
                  <a:schemeClr val="tx1">
                    <a:lumMod val="50000"/>
                  </a:schemeClr>
                </a:solidFill>
              </a:rPr>
              <a:t>unit</a:t>
            </a:r>
            <a:r>
              <a:rPr lang="en-US" dirty="0">
                <a:solidFill>
                  <a:schemeClr val="tx1">
                    <a:lumMod val="50000"/>
                  </a:schemeClr>
                </a:solidFill>
              </a:rPr>
              <a:t> so the “more” can be used to satisfy the business need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111</a:t>
            </a:fld>
            <a:endParaRPr/>
          </a:p>
        </p:txBody>
      </p:sp>
      <p:pic>
        <p:nvPicPr>
          <p:cNvPr id="2" name="Graphic 1" descr="Work from home desk with solid fill">
            <a:extLst>
              <a:ext uri="{FF2B5EF4-FFF2-40B4-BE49-F238E27FC236}">
                <a16:creationId xmlns:a16="http://schemas.microsoft.com/office/drawing/2014/main" id="{72468155-DC90-BE2B-2478-DCDA615787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28052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Virtualization &amp; Orchestration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Coordinating across multiple instances (sometimes very many) can be difficult – at either the infrastructure or application level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Effectively combining the “many” into a pool of processing power, but still allow management at the individual instance level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orchestration requires the ability to monitor the “many” and quickly respond</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112</a:t>
            </a:fld>
            <a:endParaRPr/>
          </a:p>
        </p:txBody>
      </p:sp>
      <p:pic>
        <p:nvPicPr>
          <p:cNvPr id="2" name="Graphic 1" descr="Work from home desk with solid fill">
            <a:extLst>
              <a:ext uri="{FF2B5EF4-FFF2-40B4-BE49-F238E27FC236}">
                <a16:creationId xmlns:a16="http://schemas.microsoft.com/office/drawing/2014/main" id="{724B9671-383E-691C-09D5-1932A059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5388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Elastic Scalability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As highlighted previously, one of the main “draws” for Cloud is the ability to quickly scale up or scale down workloads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concert with virtualization &amp; orchestration, the Cloud allows the automated spin up of “more” to handle: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Response to a specific schedule event (e.g., seasonal demand)</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Response to an alert from a monitored event indicating that current configuration is being taxed with volume (using multiple metrics)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It is elastic because the platform supports both scale up and down</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Key to optimizing cost vs. capability – paying for only what you need when you need 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113</a:t>
            </a:fld>
            <a:endParaRPr/>
          </a:p>
        </p:txBody>
      </p:sp>
      <p:pic>
        <p:nvPicPr>
          <p:cNvPr id="2" name="Graphic 1" descr="Work from home desk with solid fill">
            <a:extLst>
              <a:ext uri="{FF2B5EF4-FFF2-40B4-BE49-F238E27FC236}">
                <a16:creationId xmlns:a16="http://schemas.microsoft.com/office/drawing/2014/main" id="{A477B0CD-3458-B533-63F0-236D84EA42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5406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Elastic Scalability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ClrTx/>
              <a:buSzPct val="100000"/>
            </a:pPr>
            <a:r>
              <a:rPr lang="en-US" dirty="0">
                <a:solidFill>
                  <a:schemeClr val="tx1">
                    <a:lumMod val="50000"/>
                  </a:schemeClr>
                </a:solidFill>
              </a:rPr>
              <a:t>Potential Challenges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Being able to determine what is needed and when can be challenging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the Hybrid Cloud environment, scalability may look different depending on whether you’re talking on-premise services vs. Cloud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Determining optimal what &amp; when may require usage data that you don’t yet have with a newly deployed system</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Balancing capability against cost and ensuring “just enough”</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114</a:t>
            </a:fld>
            <a:endParaRPr/>
          </a:p>
        </p:txBody>
      </p:sp>
      <p:pic>
        <p:nvPicPr>
          <p:cNvPr id="2" name="Graphic 1" descr="Work from home desk with solid fill">
            <a:extLst>
              <a:ext uri="{FF2B5EF4-FFF2-40B4-BE49-F238E27FC236}">
                <a16:creationId xmlns:a16="http://schemas.microsoft.com/office/drawing/2014/main" id="{2F062E65-DEE6-F993-AC65-111332CCC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54713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Business Continuity/Disaster Recovery (BC/DR)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 BC/DR strategy enables a company to plan for continued operations even in the face of a regional disaster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Usually geographically-based – instances of services existing in </a:t>
            </a:r>
            <a:r>
              <a:rPr lang="en-US" i="1" dirty="0">
                <a:solidFill>
                  <a:schemeClr val="tx1">
                    <a:lumMod val="50000"/>
                  </a:schemeClr>
                </a:solidFill>
              </a:rPr>
              <a:t>both</a:t>
            </a:r>
            <a:r>
              <a:rPr lang="en-US" dirty="0">
                <a:solidFill>
                  <a:schemeClr val="tx1">
                    <a:lumMod val="50000"/>
                  </a:schemeClr>
                </a:solidFill>
              </a:rPr>
              <a:t> a primary region and in another physically-separated, secondary region</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That way, if the primary region goes down (for whatever reason), theoretically the company could continue to do business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Doesn’t have to be a permanent issue – could be a transient failure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115</a:t>
            </a:fld>
            <a:endParaRPr/>
          </a:p>
        </p:txBody>
      </p:sp>
      <p:pic>
        <p:nvPicPr>
          <p:cNvPr id="2" name="Graphic 1" descr="Work from home desk with solid fill">
            <a:extLst>
              <a:ext uri="{FF2B5EF4-FFF2-40B4-BE49-F238E27FC236}">
                <a16:creationId xmlns:a16="http://schemas.microsoft.com/office/drawing/2014/main" id="{8D562B6F-966C-413C-5D32-8D8FBC148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4399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Business Continuity/Disaster Recovery (BC/DR)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Design and operational considerations:</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Latency – because of physics, data can only travel over-the-wire at a certain speed</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Active-Active or Active-Passive – does the system require / support actively servicing requests in both geographic locations at the same time?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Cost – depending on the configuration, a company may be required to pay for 2x the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116</a:t>
            </a:fld>
            <a:endParaRPr/>
          </a:p>
        </p:txBody>
      </p:sp>
      <p:pic>
        <p:nvPicPr>
          <p:cNvPr id="2" name="Graphic 1" descr="Work from home desk with solid fill">
            <a:extLst>
              <a:ext uri="{FF2B5EF4-FFF2-40B4-BE49-F238E27FC236}">
                <a16:creationId xmlns:a16="http://schemas.microsoft.com/office/drawing/2014/main" id="{E1A45262-2DC4-8A09-10EF-87880B57A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52326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Business Continuity/Disaster Recovery (BC/DR)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public Cloud platforms support “stickiness” to the region that is geographically closest to the request (to minimize latency)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Two key concepts relative to data:</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RTO – Recovery Time Objective (how much downtime can I absorb?)</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RPO – Recovery Point Objective (how much data loss can I absorb?)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117</a:t>
            </a:fld>
            <a:endParaRPr/>
          </a:p>
        </p:txBody>
      </p:sp>
      <p:pic>
        <p:nvPicPr>
          <p:cNvPr id="2" name="Graphic 1" descr="Work from home desk with solid fill">
            <a:extLst>
              <a:ext uri="{FF2B5EF4-FFF2-40B4-BE49-F238E27FC236}">
                <a16:creationId xmlns:a16="http://schemas.microsoft.com/office/drawing/2014/main" id="{04D1F487-DFD0-F7A0-75EC-F5468A45C4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70925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Business Continuity/Disaster Recovery (BC/DR)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As discussed, latency can be a challenge – will a secondary region perform at the level needed to meet your SLA’s?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If the profile is Active-Active, it can be challenging to coordinate data collection and intelligence gathering across the two regions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If the profile is Active-Passive, what is the process for spinning up the secondary region, how do you keep data in sync (and then undo once the disaster scenario resolves)?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As with elastic scalability, balancing capability against cost and ensuring “just enough”</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118</a:t>
            </a:fld>
            <a:endParaRPr/>
          </a:p>
        </p:txBody>
      </p:sp>
      <p:pic>
        <p:nvPicPr>
          <p:cNvPr id="2" name="Graphic 1" descr="Work from home desk with solid fill">
            <a:extLst>
              <a:ext uri="{FF2B5EF4-FFF2-40B4-BE49-F238E27FC236}">
                <a16:creationId xmlns:a16="http://schemas.microsoft.com/office/drawing/2014/main" id="{C01D9E90-03E9-65EF-798E-5F71DA3A2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7552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services exposed by a company used to provide its business value are critical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data consumed by a company in the provision of that business value could be very sensitive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multiple regulations in place requiring the protection of sensitive data (e.g., PCI, SOX, HIPAA and GDPR)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Failure to adhere to those regulations can cost a company significantly – either in actual $’s or in reputation (which can be more damaging)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119</a:t>
            </a:fld>
            <a:endParaRPr/>
          </a:p>
        </p:txBody>
      </p:sp>
      <p:pic>
        <p:nvPicPr>
          <p:cNvPr id="2" name="Graphic 1" descr="Work from home desk with solid fill">
            <a:extLst>
              <a:ext uri="{FF2B5EF4-FFF2-40B4-BE49-F238E27FC236}">
                <a16:creationId xmlns:a16="http://schemas.microsoft.com/office/drawing/2014/main" id="{3B880711-69AF-C4A3-4A24-7FF14386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6963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Options?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On-Premise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Public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At the Edge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Hybrid Cloud</a:t>
            </a:r>
          </a:p>
          <a:p>
            <a:pPr>
              <a:spcBef>
                <a:spcPts val="0"/>
              </a:spcBef>
            </a:pPr>
            <a:endParaRPr lang="en-US" dirty="0"/>
          </a:p>
          <a:p>
            <a:pPr marL="57150" indent="0">
              <a:spcBef>
                <a:spcPts val="0"/>
              </a:spcBef>
              <a:buNone/>
            </a:pPr>
            <a:r>
              <a:rPr lang="en-US" sz="3300" dirty="0"/>
              <a:t>What do they all mean?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Tree>
    <p:extLst>
      <p:ext uri="{BB962C8B-B14F-4D97-AF65-F5344CB8AC3E}">
        <p14:creationId xmlns:p14="http://schemas.microsoft.com/office/powerpoint/2010/main" val="404801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issue is not only one of data security – there are “bad actors” that work to take down sites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One of the ways that service can be hindered is through a DDoS (Distributed Denial of Service)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For DDoS, attackers will attempt to “flood” a service with so much bogus volume that it becomes unable to satisfy real business requests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120</a:t>
            </a:fld>
            <a:endParaRPr/>
          </a:p>
        </p:txBody>
      </p:sp>
      <p:pic>
        <p:nvPicPr>
          <p:cNvPr id="2" name="Graphic 1" descr="Work from home desk with solid fill">
            <a:extLst>
              <a:ext uri="{FF2B5EF4-FFF2-40B4-BE49-F238E27FC236}">
                <a16:creationId xmlns:a16="http://schemas.microsoft.com/office/drawing/2014/main" id="{54BF973E-A83F-ABB6-7406-3BF491B7C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19077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Cloud platforms provide services to help you protect against a DDoS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Can include API management services (subscriptions, key-based access, throttling)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Web Application Firewall (or WAF) is another service provide by Cloud platforms to monitor, filter and block (if required) incoming traffic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121</a:t>
            </a:fld>
            <a:endParaRPr/>
          </a:p>
        </p:txBody>
      </p:sp>
      <p:pic>
        <p:nvPicPr>
          <p:cNvPr id="2" name="Graphic 1" descr="Work from home desk with solid fill">
            <a:extLst>
              <a:ext uri="{FF2B5EF4-FFF2-40B4-BE49-F238E27FC236}">
                <a16:creationId xmlns:a16="http://schemas.microsoft.com/office/drawing/2014/main" id="{8F26FADA-7CC8-5488-3888-6BC36D2E2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1203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threat and regulatory landscapes are constantly evolving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a Hybrid Cloud scenario, creating a solution that gives you comprehensive protection across your on-premise resources, your Cloud resources and the connectivity between the two is not trivial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application security and infrastructure security requires planning and specialized skillsets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Good architectural practices (e.g., Least Privilege and Secure-by-Default) can help limit the “blast radius”</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122</a:t>
            </a:fld>
            <a:endParaRPr/>
          </a:p>
        </p:txBody>
      </p:sp>
      <p:pic>
        <p:nvPicPr>
          <p:cNvPr id="2" name="Graphic 1" descr="Work from home desk with solid fill">
            <a:extLst>
              <a:ext uri="{FF2B5EF4-FFF2-40B4-BE49-F238E27FC236}">
                <a16:creationId xmlns:a16="http://schemas.microsoft.com/office/drawing/2014/main" id="{4F74FBF0-F14E-5C79-BFD6-21E1C4EA8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96466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Cost Management</a:t>
            </a:r>
            <a:endParaRPr dirty="0">
              <a:latin typeface="Helvetica Neue"/>
              <a:ea typeface="Helvetica Neue"/>
              <a:cs typeface="Helvetica Neue"/>
              <a:sym typeface="Helvetica Neue"/>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CAPEX vs. OPEX</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Azure </a:t>
            </a:r>
            <a:r>
              <a:rPr lang="en-US" dirty="0">
                <a:solidFill>
                  <a:schemeClr val="tx1">
                    <a:lumMod val="50000"/>
                  </a:schemeClr>
                </a:solidFill>
                <a:sym typeface="Wingdings" panose="05000000000000000000" pitchFamily="2" charset="2"/>
              </a:rPr>
              <a:t> </a:t>
            </a:r>
            <a:r>
              <a:rPr lang="en-US" dirty="0">
                <a:solidFill>
                  <a:schemeClr val="tx1">
                    <a:lumMod val="50000"/>
                  </a:schemeClr>
                </a:solidFill>
                <a:sym typeface="Wingdings" panose="05000000000000000000" pitchFamily="2" charset="2"/>
                <a:hlinkClick r:id="rId3">
                  <a:extLst>
                    <a:ext uri="{A12FA001-AC4F-418D-AE19-62706E023703}">
                      <ahyp:hlinkClr xmlns:ahyp="http://schemas.microsoft.com/office/drawing/2018/hyperlinkcolor" val="tx"/>
                    </a:ext>
                  </a:extLst>
                </a:hlinkClick>
              </a:rPr>
              <a:t>https://azure.microsoft.com/en-us/pricing/calculator/</a:t>
            </a:r>
            <a:endParaRPr lang="en-US" dirty="0">
              <a:solidFill>
                <a:schemeClr val="tx1">
                  <a:lumMod val="50000"/>
                </a:schemeClr>
              </a:solidFill>
              <a:sym typeface="Wingdings" panose="05000000000000000000" pitchFamily="2" charset="2"/>
            </a:endParaRPr>
          </a:p>
          <a:p>
            <a:pPr marL="285750" indent="-285750">
              <a:spcBef>
                <a:spcPts val="0"/>
              </a:spcBef>
              <a:buClrTx/>
              <a:buSzPct val="100000"/>
              <a:buFont typeface="Arial" panose="020B0604020202020204" pitchFamily="34" charset="0"/>
              <a:buChar char="●"/>
            </a:pPr>
            <a:r>
              <a:rPr lang="en-US" dirty="0">
                <a:solidFill>
                  <a:schemeClr val="tx1">
                    <a:lumMod val="50000"/>
                  </a:schemeClr>
                </a:solidFill>
                <a:sym typeface="Wingdings" panose="05000000000000000000" pitchFamily="2" charset="2"/>
              </a:rPr>
              <a:t>AWS  </a:t>
            </a:r>
            <a:r>
              <a:rPr lang="en-US" dirty="0">
                <a:solidFill>
                  <a:schemeClr val="tx1">
                    <a:lumMod val="50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https://calculator.aws/</a:t>
            </a:r>
            <a:endParaRPr lang="en-US" dirty="0">
              <a:solidFill>
                <a:schemeClr val="tx1">
                  <a:lumMod val="50000"/>
                </a:schemeClr>
              </a:solidFill>
              <a:sym typeface="Wingdings" panose="05000000000000000000" pitchFamily="2" charset="2"/>
            </a:endParaRP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Key is – ensuring accounting for ALL components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Drives ROI (Return on Investment) &amp; CBA (Cost-Benefit Analysis) </a:t>
            </a: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123</a:t>
            </a:fld>
            <a:endParaRPr/>
          </a:p>
        </p:txBody>
      </p:sp>
      <p:pic>
        <p:nvPicPr>
          <p:cNvPr id="2" name="Graphic 1" descr="Work from home desk with solid fill">
            <a:extLst>
              <a:ext uri="{FF2B5EF4-FFF2-40B4-BE49-F238E27FC236}">
                <a16:creationId xmlns:a16="http://schemas.microsoft.com/office/drawing/2014/main" id="{CC8BC67C-160D-A13F-8B00-316A738091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822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Operational Management in the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831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Can mean a few different things:</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In a wholly-owned Data Center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 a COLO (or co-location Data Center)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called a “private cloud”</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pic>
        <p:nvPicPr>
          <p:cNvPr id="3" name="Picture 2" descr="Illuminated server room panel">
            <a:extLst>
              <a:ext uri="{FF2B5EF4-FFF2-40B4-BE49-F238E27FC236}">
                <a16:creationId xmlns:a16="http://schemas.microsoft.com/office/drawing/2014/main" id="{E5824851-4E0C-41CE-4E3F-0A5D848350E0}"/>
              </a:ext>
            </a:extLst>
          </p:cNvPr>
          <p:cNvPicPr>
            <a:picLocks noChangeAspect="1"/>
          </p:cNvPicPr>
          <p:nvPr/>
        </p:nvPicPr>
        <p:blipFill>
          <a:blip r:embed="rId3"/>
          <a:stretch>
            <a:fillRect/>
          </a:stretch>
        </p:blipFill>
        <p:spPr>
          <a:xfrm>
            <a:off x="4426250" y="1185169"/>
            <a:ext cx="4160757" cy="2773161"/>
          </a:xfrm>
          <a:prstGeom prst="rect">
            <a:avLst/>
          </a:prstGeom>
        </p:spPr>
      </p:pic>
    </p:spTree>
    <p:extLst>
      <p:ext uri="{BB962C8B-B14F-4D97-AF65-F5344CB8AC3E}">
        <p14:creationId xmlns:p14="http://schemas.microsoft.com/office/powerpoint/2010/main" val="6006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pic>
        <p:nvPicPr>
          <p:cNvPr id="3" name="Picture 2">
            <a:extLst>
              <a:ext uri="{FF2B5EF4-FFF2-40B4-BE49-F238E27FC236}">
                <a16:creationId xmlns:a16="http://schemas.microsoft.com/office/drawing/2014/main" id="{ED563255-BF1E-4746-A020-BB5363D62110}"/>
              </a:ext>
            </a:extLst>
          </p:cNvPr>
          <p:cNvPicPr>
            <a:picLocks noChangeAspect="1"/>
          </p:cNvPicPr>
          <p:nvPr/>
        </p:nvPicPr>
        <p:blipFill>
          <a:blip r:embed="rId3"/>
          <a:stretch>
            <a:fillRect/>
          </a:stretch>
        </p:blipFill>
        <p:spPr>
          <a:xfrm>
            <a:off x="2403569" y="1114221"/>
            <a:ext cx="4336862" cy="2915057"/>
          </a:xfrm>
          <a:prstGeom prst="rect">
            <a:avLst/>
          </a:prstGeom>
        </p:spPr>
      </p:pic>
    </p:spTree>
    <p:extLst>
      <p:ext uri="{BB962C8B-B14F-4D97-AF65-F5344CB8AC3E}">
        <p14:creationId xmlns:p14="http://schemas.microsoft.com/office/powerpoint/2010/main" val="1137490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How infrastructure has traditionally been done </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With this model, companies try and estimate current &amp; future hardware capacity needed to support business operations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7" name="Picture 6" descr="Illuminated server room panel">
            <a:extLst>
              <a:ext uri="{FF2B5EF4-FFF2-40B4-BE49-F238E27FC236}">
                <a16:creationId xmlns:a16="http://schemas.microsoft.com/office/drawing/2014/main" id="{B65CC9F0-8E32-1E5A-FF2F-33F5A8EB8EA4}"/>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2941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Stakeholders plan out expected levels of consumption for the next 3 – 5 years (capacity to handle current volumes as well as expected growth)</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 critical workloads may not be suitable for anything but a physical and directly-managed implementation (e.g., mainframe)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Illuminated server room panel">
            <a:extLst>
              <a:ext uri="{FF2B5EF4-FFF2-40B4-BE49-F238E27FC236}">
                <a16:creationId xmlns:a16="http://schemas.microsoft.com/office/drawing/2014/main" id="{46B6F7CA-4DAE-0C87-4C87-4D29A99F29AE}"/>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19843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1591428937"/>
              </p:ext>
            </p:extLst>
          </p:nvPr>
        </p:nvGraphicFramePr>
        <p:xfrm>
          <a:off x="298354" y="1284271"/>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755210079"/>
              </p:ext>
            </p:extLst>
          </p:nvPr>
        </p:nvGraphicFramePr>
        <p:xfrm>
          <a:off x="298353" y="1849685"/>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Discrete capacity planning (even if that planning was off)</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Sometimes difficult to know what is needed and when it is needed – if the plan was off (or unexpected spikes in demand occurred), difficult to adjust quickly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967085487"/>
              </p:ext>
            </p:extLst>
          </p:nvPr>
        </p:nvGraphicFramePr>
        <p:xfrm>
          <a:off x="298353" y="2958461"/>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(e.g., mainframes and certain legacy systems) are tailor-made for a physical data center</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are just as effective (if not more so) in a virtual vs. physical implementation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409481174"/>
              </p:ext>
            </p:extLst>
          </p:nvPr>
        </p:nvGraphicFramePr>
        <p:xfrm>
          <a:off x="298353" y="3916151"/>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With a move to COLO’s, companies could begin to share expenditure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Harder to control costs and plan for costs – CAPEX vs. OPEX</a:t>
                      </a:r>
                    </a:p>
                  </a:txBody>
                  <a:tcPr marL="68580" marR="68580" marT="34290" marB="34290"/>
                </a:tc>
                <a:extLst>
                  <a:ext uri="{0D108BD9-81ED-4DB2-BD59-A6C34878D82A}">
                    <a16:rowId xmlns:a16="http://schemas.microsoft.com/office/drawing/2014/main" val="1952693099"/>
                  </a:ext>
                </a:extLst>
              </a:tr>
            </a:tbl>
          </a:graphicData>
        </a:graphic>
      </p:graphicFrame>
      <p:pic>
        <p:nvPicPr>
          <p:cNvPr id="8" name="Graphic 7" descr="Scales of justice with solid fill">
            <a:extLst>
              <a:ext uri="{FF2B5EF4-FFF2-40B4-BE49-F238E27FC236}">
                <a16:creationId xmlns:a16="http://schemas.microsoft.com/office/drawing/2014/main" id="{5665AE1C-069B-BCAF-D39D-8BE1E3E6B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2477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pic>
        <p:nvPicPr>
          <p:cNvPr id="4" name="Picture 3">
            <a:extLst>
              <a:ext uri="{FF2B5EF4-FFF2-40B4-BE49-F238E27FC236}">
                <a16:creationId xmlns:a16="http://schemas.microsoft.com/office/drawing/2014/main" id="{0E8E10C2-63CB-40E3-8B7B-DCB7DE56515E}"/>
              </a:ext>
            </a:extLst>
          </p:cNvPr>
          <p:cNvPicPr>
            <a:picLocks noChangeAspect="1"/>
          </p:cNvPicPr>
          <p:nvPr/>
        </p:nvPicPr>
        <p:blipFill>
          <a:blip r:embed="rId3"/>
          <a:stretch>
            <a:fillRect/>
          </a:stretch>
        </p:blipFill>
        <p:spPr>
          <a:xfrm>
            <a:off x="2285681" y="1335708"/>
            <a:ext cx="4572638" cy="2472083"/>
          </a:xfrm>
          <a:prstGeom prst="rect">
            <a:avLst/>
          </a:prstGeom>
        </p:spPr>
      </p:pic>
    </p:spTree>
    <p:extLst>
      <p:ext uri="{BB962C8B-B14F-4D97-AF65-F5344CB8AC3E}">
        <p14:creationId xmlns:p14="http://schemas.microsoft.com/office/powerpoint/2010/main" val="617327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Platform using the standard “Cloud computing model” to provide infrastructure and application services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Accessed and integrated via the Internet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May provide a few different types of services – IaaS, PaaS,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pic>
        <p:nvPicPr>
          <p:cNvPr id="3" name="Picture 2" descr="Cotton wool cloud supported by miniature wood ladders">
            <a:extLst>
              <a:ext uri="{FF2B5EF4-FFF2-40B4-BE49-F238E27FC236}">
                <a16:creationId xmlns:a16="http://schemas.microsoft.com/office/drawing/2014/main" id="{FD6F3493-E1B2-07A5-849C-4252D034B2B9}"/>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1590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Hello</a:t>
            </a:r>
            <a:endParaRPr/>
          </a:p>
        </p:txBody>
      </p:sp>
      <p:pic>
        <p:nvPicPr>
          <p:cNvPr id="275" name="Google Shape;275;p44"/>
          <p:cNvPicPr preferRelativeResize="0"/>
          <p:nvPr/>
        </p:nvPicPr>
        <p:blipFill>
          <a:blip r:embed="rId3">
            <a:alphaModFix/>
          </a:blip>
          <a:stretch>
            <a:fillRect/>
          </a:stretch>
        </p:blipFill>
        <p:spPr>
          <a:xfrm rot="300002">
            <a:off x="899548" y="-372074"/>
            <a:ext cx="4697753" cy="5026313"/>
          </a:xfrm>
          <a:prstGeom prst="rect">
            <a:avLst/>
          </a:prstGeom>
          <a:noFill/>
          <a:ln>
            <a:noFill/>
          </a:ln>
        </p:spPr>
      </p:pic>
      <p:sp>
        <p:nvSpPr>
          <p:cNvPr id="276" name="Google Shape;276;p44"/>
          <p:cNvSpPr txBox="1">
            <a:spLocks noGrp="1"/>
          </p:cNvSpPr>
          <p:nvPr>
            <p:ph type="body" idx="1"/>
          </p:nvPr>
        </p:nvSpPr>
        <p:spPr>
          <a:xfrm rot="300075">
            <a:off x="1220831" y="27547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dirty="0">
                <a:solidFill>
                  <a:schemeClr val="accent1"/>
                </a:solidFill>
              </a:rPr>
              <a:t>&lt;Name&gt;</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277" name="Google Shape;277;p44"/>
          <p:cNvSpPr txBox="1">
            <a:spLocks noGrp="1"/>
          </p:cNvSpPr>
          <p:nvPr>
            <p:ph type="body" idx="1"/>
          </p:nvPr>
        </p:nvSpPr>
        <p:spPr>
          <a:xfrm>
            <a:off x="6026600" y="1932900"/>
            <a:ext cx="2992800" cy="2817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&lt;About bullets&gt;</a:t>
            </a:r>
            <a:endParaRPr lang="en-US" dirty="0">
              <a:solidFill>
                <a:schemeClr val="dk1"/>
              </a:solidFill>
            </a:endParaRPr>
          </a:p>
        </p:txBody>
      </p:sp>
      <p:sp>
        <p:nvSpPr>
          <p:cNvPr id="278" name="Google Shape;278;p44"/>
          <p:cNvSpPr txBox="1"/>
          <p:nvPr/>
        </p:nvSpPr>
        <p:spPr>
          <a:xfrm>
            <a:off x="6513150" y="1236750"/>
            <a:ext cx="17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About me...</a:t>
            </a:r>
            <a:endParaRPr sz="1800" b="1"/>
          </a:p>
        </p:txBody>
      </p:sp>
      <p:sp>
        <p:nvSpPr>
          <p:cNvPr id="279" name="Google Shape;27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Usually supports a subscription or “pay as you go” (on-demand) pricing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Largest players in this space include Azure, AWS and GCP</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a:t>
            </a:fld>
            <a:endParaRPr/>
          </a:p>
        </p:txBody>
      </p:sp>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Cotton wool cloud supported by miniature wood ladders">
            <a:extLst>
              <a:ext uri="{FF2B5EF4-FFF2-40B4-BE49-F238E27FC236}">
                <a16:creationId xmlns:a16="http://schemas.microsoft.com/office/drawing/2014/main" id="{485A5F5D-00FE-7482-F1C3-964CE0BD2ECC}"/>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15296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559556609"/>
              </p:ext>
            </p:extLst>
          </p:nvPr>
        </p:nvGraphicFramePr>
        <p:xfrm>
          <a:off x="298354" y="1166253"/>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446963270"/>
              </p:ext>
            </p:extLst>
          </p:nvPr>
        </p:nvGraphicFramePr>
        <p:xfrm>
          <a:off x="298353" y="1731667"/>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Flexibility and elasticity in capacity planning – enables automated schedule-based or metrics-based adjustments to capacity when required</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enough historical data for schedule-based planning or the right configuration for metrics-based planning</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191580667"/>
              </p:ext>
            </p:extLst>
          </p:nvPr>
        </p:nvGraphicFramePr>
        <p:xfrm>
          <a:off x="298353" y="284044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In some cases, managed services can be leveraged reducing operations overhead</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With managed services you lose some levels of granular control</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014974651"/>
              </p:ext>
            </p:extLst>
          </p:nvPr>
        </p:nvGraphicFramePr>
        <p:xfrm>
          <a:off x="298353" y="3674845"/>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Because services are PAYG (pay as you go), you’re only charged for what you use, and those expenses are OPEX</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Because of the flexibility/elasticity, it can be difficult to budget and, if Cloud services are not managed/monitored, costs can be high</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AD08451D-4B50-D97C-F072-F43499D35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55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pic>
        <p:nvPicPr>
          <p:cNvPr id="3" name="Picture 2">
            <a:extLst>
              <a:ext uri="{FF2B5EF4-FFF2-40B4-BE49-F238E27FC236}">
                <a16:creationId xmlns:a16="http://schemas.microsoft.com/office/drawing/2014/main" id="{CFC141D5-DA30-4070-93D5-7EB515151EB4}"/>
              </a:ext>
            </a:extLst>
          </p:cNvPr>
          <p:cNvPicPr>
            <a:picLocks noChangeAspect="1"/>
          </p:cNvPicPr>
          <p:nvPr/>
        </p:nvPicPr>
        <p:blipFill>
          <a:blip r:embed="rId3"/>
          <a:stretch>
            <a:fillRect/>
          </a:stretch>
        </p:blipFill>
        <p:spPr>
          <a:xfrm>
            <a:off x="2432282" y="713897"/>
            <a:ext cx="4279435" cy="3715328"/>
          </a:xfrm>
          <a:prstGeom prst="rect">
            <a:avLst/>
          </a:prstGeom>
        </p:spPr>
      </p:pic>
    </p:spTree>
    <p:extLst>
      <p:ext uri="{BB962C8B-B14F-4D97-AF65-F5344CB8AC3E}">
        <p14:creationId xmlns:p14="http://schemas.microsoft.com/office/powerpoint/2010/main" val="2868050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It’s about bringing the power of Cloud computing to you </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additional processing closer to the sources of data while still supporting the offload of higher order processing to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involves setting up “Cloud-in-a-box” facilities on-premise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3" name="Picture 2" descr="Ocean wave on a sandy beach">
            <a:extLst>
              <a:ext uri="{FF2B5EF4-FFF2-40B4-BE49-F238E27FC236}">
                <a16:creationId xmlns:a16="http://schemas.microsoft.com/office/drawing/2014/main" id="{11D370DD-B5F8-E42D-E384-867B95A2AA13}"/>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430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IoT (Internet of Things) is a good example – devices in a facility reading massive amounts of data can incorporate processing at the edge to improve overall efficiency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Helps inject lower latency, increased security and improved bandwidth into systems used to aggregate critical data for an enterprise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24</a:t>
            </a:fld>
            <a:endParaRPr/>
          </a:p>
        </p:txBody>
      </p:sp>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cean wave on a sandy beach">
            <a:extLst>
              <a:ext uri="{FF2B5EF4-FFF2-40B4-BE49-F238E27FC236}">
                <a16:creationId xmlns:a16="http://schemas.microsoft.com/office/drawing/2014/main" id="{242BD5AE-83B4-3D03-5E07-A4948F98B487}"/>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215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25</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4066068512"/>
              </p:ext>
            </p:extLst>
          </p:nvPr>
        </p:nvGraphicFramePr>
        <p:xfrm>
          <a:off x="298354" y="1179099"/>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3937915638"/>
              </p:ext>
            </p:extLst>
          </p:nvPr>
        </p:nvGraphicFramePr>
        <p:xfrm>
          <a:off x="298353" y="174451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95286198"/>
              </p:ext>
            </p:extLst>
          </p:nvPr>
        </p:nvGraphicFramePr>
        <p:xfrm>
          <a:off x="298353" y="2491123"/>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be used to bring critical latency, security and bandwidth improvements to specific types of business workflows</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Increased distribution of processing power and activity can expand attack surface and requires the right configuration to ensure optimal interaction between system components (i.e., increased complexity)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537598607"/>
              </p:ext>
            </p:extLst>
          </p:nvPr>
        </p:nvGraphicFramePr>
        <p:xfrm>
          <a:off x="298353" y="3903445"/>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Efficiencies gained “at the edge” can help with managing the cost of processing data</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More components “at the edge” can lead to increased infrastructure costs</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39A5BB64-7920-5C56-068D-7EE2DAA7B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23220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In many ways, an amalgamation of the other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distribution of system processing across on-premise infrastructure and the public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pic>
        <p:nvPicPr>
          <p:cNvPr id="3" name="Picture 2" descr="Orange and blue gradient colored smoke">
            <a:extLst>
              <a:ext uri="{FF2B5EF4-FFF2-40B4-BE49-F238E27FC236}">
                <a16:creationId xmlns:a16="http://schemas.microsoft.com/office/drawing/2014/main" id="{33E9AC04-0997-9C41-4806-361D978D4091}"/>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83573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Allows an enterprise to keep workloads that are best-suited for on-premise running on-premise while allowing migration of components that can move to the public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Can help make an enterprise’s move to the Cloud more gradual and planful</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range and blue gradient colored smoke">
            <a:extLst>
              <a:ext uri="{FF2B5EF4-FFF2-40B4-BE49-F238E27FC236}">
                <a16:creationId xmlns:a16="http://schemas.microsoft.com/office/drawing/2014/main" id="{662C5FCA-27DF-1CD2-D890-78664526AB29}"/>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5093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3436800429"/>
              </p:ext>
            </p:extLst>
          </p:nvPr>
        </p:nvGraphicFramePr>
        <p:xfrm>
          <a:off x="298354" y="1149750"/>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2916144486"/>
              </p:ext>
            </p:extLst>
          </p:nvPr>
        </p:nvGraphicFramePr>
        <p:xfrm>
          <a:off x="298353" y="1715164"/>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293025990"/>
              </p:ext>
            </p:extLst>
          </p:nvPr>
        </p:nvGraphicFramePr>
        <p:xfrm>
          <a:off x="298353" y="2461774"/>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allow a move to the Cloud to be more gradual and allow an enterprise to target optimal deployment platform while making the move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As with Edge, can lead to increased complexity, often including required setup and maintenance of dedicated, secure connectivity between a data center and the Cloud</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47904177"/>
              </p:ext>
            </p:extLst>
          </p:nvPr>
        </p:nvGraphicFramePr>
        <p:xfrm>
          <a:off x="298353" y="3874096"/>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The ability to support a gradual move enables an enterprise to assess and understand Cloud costs over time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If not managed optimally, costs can be higher due to need to pay for Cloud usage and data center (CAPEX + OPEX)</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E15BF109-6684-6D31-918D-412AECD41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0923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pic>
        <p:nvPicPr>
          <p:cNvPr id="7" name="Picture 6">
            <a:extLst>
              <a:ext uri="{FF2B5EF4-FFF2-40B4-BE49-F238E27FC236}">
                <a16:creationId xmlns:a16="http://schemas.microsoft.com/office/drawing/2014/main" id="{198D6171-28C2-48D7-B080-C5A10B69AA60}"/>
              </a:ext>
            </a:extLst>
          </p:cNvPr>
          <p:cNvPicPr>
            <a:picLocks noChangeAspect="1"/>
          </p:cNvPicPr>
          <p:nvPr/>
        </p:nvPicPr>
        <p:blipFill>
          <a:blip r:embed="rId3"/>
          <a:stretch>
            <a:fillRect/>
          </a:stretch>
        </p:blipFill>
        <p:spPr>
          <a:xfrm>
            <a:off x="2238073" y="1028375"/>
            <a:ext cx="4667853" cy="3839082"/>
          </a:xfrm>
          <a:prstGeom prst="rect">
            <a:avLst/>
          </a:prstGeom>
        </p:spPr>
      </p:pic>
    </p:spTree>
    <p:extLst>
      <p:ext uri="{BB962C8B-B14F-4D97-AF65-F5344CB8AC3E}">
        <p14:creationId xmlns:p14="http://schemas.microsoft.com/office/powerpoint/2010/main" val="4278665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641750"/>
            <a:ext cx="7086600" cy="1323392"/>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Are interested in learning more about the Cloud and Cloud native development</a:t>
            </a: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This course assumes you:</a:t>
            </a:r>
            <a:endParaRPr sz="1800" b="1">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With this infrastructure option, stakeholders try to estimate hardware &amp; software needs for the next 3 – 5 years:</a:t>
            </a:r>
          </a:p>
          <a:p>
            <a:pPr>
              <a:spcBef>
                <a:spcPts val="0"/>
              </a:spcBef>
            </a:pPr>
            <a:endParaRPr lang="en-US" dirty="0"/>
          </a:p>
          <a:p>
            <a:pPr marL="571500" indent="-342900">
              <a:spcBef>
                <a:spcPts val="0"/>
              </a:spcBef>
              <a:buClrTx/>
              <a:buSzPct val="100000"/>
              <a:buFont typeface="+mj-lt"/>
              <a:buAutoNum type="alphaUcPeriod"/>
            </a:pPr>
            <a:r>
              <a:rPr lang="en-US" dirty="0"/>
              <a:t>Public Cloud</a:t>
            </a:r>
          </a:p>
          <a:p>
            <a:pPr marL="571500" indent="-342900">
              <a:spcBef>
                <a:spcPts val="0"/>
              </a:spcBef>
              <a:buClrTx/>
              <a:buSzPct val="100000"/>
              <a:buFont typeface="+mj-lt"/>
              <a:buAutoNum type="alphaUcPeriod"/>
            </a:pPr>
            <a:r>
              <a:rPr lang="en-US" dirty="0"/>
              <a:t>At the Edge</a:t>
            </a:r>
          </a:p>
          <a:p>
            <a:pPr marL="571500" indent="-342900">
              <a:spcBef>
                <a:spcPts val="0"/>
              </a:spcBef>
              <a:buClrTx/>
              <a:buSzPct val="100000"/>
              <a:buFont typeface="+mj-lt"/>
              <a:buAutoNum type="alphaUcPeriod"/>
            </a:pPr>
            <a:r>
              <a:rPr lang="en-US" dirty="0"/>
              <a:t>Hybrid</a:t>
            </a:r>
          </a:p>
          <a:p>
            <a:pPr marL="571500" indent="-342900">
              <a:spcBef>
                <a:spcPts val="0"/>
              </a:spcBef>
              <a:buClrTx/>
              <a:buSzPct val="100000"/>
              <a:buFont typeface="+mj-lt"/>
              <a:buAutoNum type="alphaUcPeriod"/>
            </a:pPr>
            <a:r>
              <a:rPr lang="en-US" dirty="0"/>
              <a:t>On-Premise</a:t>
            </a:r>
          </a:p>
        </p:txBody>
      </p:sp>
    </p:spTree>
    <p:extLst>
      <p:ext uri="{BB962C8B-B14F-4D97-AF65-F5344CB8AC3E}">
        <p14:creationId xmlns:p14="http://schemas.microsoft.com/office/powerpoint/2010/main" val="9884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This infrastructure option focuses on bringing additional power closer to the data sources and application users:</a:t>
            </a:r>
          </a:p>
          <a:p>
            <a:pPr>
              <a:spcBef>
                <a:spcPts val="0"/>
              </a:spcBef>
            </a:pPr>
            <a:endParaRPr lang="en-US" dirty="0"/>
          </a:p>
          <a:p>
            <a:pPr marL="571500" indent="-342900">
              <a:spcBef>
                <a:spcPts val="0"/>
              </a:spcBef>
              <a:buClrTx/>
              <a:buSzPct val="100000"/>
              <a:buFont typeface="+mj-lt"/>
              <a:buAutoNum type="alphaUcPeriod"/>
            </a:pPr>
            <a:r>
              <a:rPr lang="en-US" dirty="0"/>
              <a:t>Public Cloud</a:t>
            </a:r>
          </a:p>
          <a:p>
            <a:pPr marL="571500" indent="-342900">
              <a:spcBef>
                <a:spcPts val="0"/>
              </a:spcBef>
              <a:buClrTx/>
              <a:buSzPct val="100000"/>
              <a:buFont typeface="+mj-lt"/>
              <a:buAutoNum type="alphaUcPeriod"/>
            </a:pPr>
            <a:r>
              <a:rPr lang="en-US" dirty="0"/>
              <a:t>At the Edge</a:t>
            </a:r>
          </a:p>
          <a:p>
            <a:pPr marL="571500" indent="-342900">
              <a:spcBef>
                <a:spcPts val="0"/>
              </a:spcBef>
              <a:buClrTx/>
              <a:buSzPct val="100000"/>
              <a:buFont typeface="+mj-lt"/>
              <a:buAutoNum type="alphaUcPeriod"/>
            </a:pPr>
            <a:r>
              <a:rPr lang="en-US" dirty="0"/>
              <a:t>Hybrid</a:t>
            </a:r>
          </a:p>
          <a:p>
            <a:pPr marL="571500" indent="-342900">
              <a:spcBef>
                <a:spcPts val="0"/>
              </a:spcBef>
              <a:buClrTx/>
              <a:buSzPct val="100000"/>
              <a:buFont typeface="+mj-lt"/>
              <a:buAutoNum type="alphaUcPeriod"/>
            </a:pPr>
            <a:r>
              <a:rPr lang="en-US" dirty="0"/>
              <a:t>On-Premise</a:t>
            </a:r>
          </a:p>
        </p:txBody>
      </p:sp>
    </p:spTree>
    <p:extLst>
      <p:ext uri="{BB962C8B-B14F-4D97-AF65-F5344CB8AC3E}">
        <p14:creationId xmlns:p14="http://schemas.microsoft.com/office/powerpoint/2010/main" val="26916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This infrastructure option seeks to build a solution by combining the other options into a larger solution:</a:t>
            </a:r>
          </a:p>
          <a:p>
            <a:pPr>
              <a:spcBef>
                <a:spcPts val="0"/>
              </a:spcBef>
            </a:pPr>
            <a:endParaRPr lang="en-US" dirty="0"/>
          </a:p>
          <a:p>
            <a:pPr marL="571500" indent="-342900">
              <a:spcBef>
                <a:spcPts val="0"/>
              </a:spcBef>
              <a:buClrTx/>
              <a:buSzPct val="100000"/>
              <a:buFont typeface="+mj-lt"/>
              <a:buAutoNum type="alphaUcPeriod"/>
            </a:pPr>
            <a:r>
              <a:rPr lang="en-US" dirty="0"/>
              <a:t>Public Cloud</a:t>
            </a:r>
          </a:p>
          <a:p>
            <a:pPr marL="571500" indent="-342900">
              <a:spcBef>
                <a:spcPts val="0"/>
              </a:spcBef>
              <a:buClrTx/>
              <a:buSzPct val="100000"/>
              <a:buFont typeface="+mj-lt"/>
              <a:buAutoNum type="alphaUcPeriod"/>
            </a:pPr>
            <a:r>
              <a:rPr lang="en-US" dirty="0"/>
              <a:t>At the Edge</a:t>
            </a:r>
          </a:p>
          <a:p>
            <a:pPr marL="571500" indent="-342900">
              <a:spcBef>
                <a:spcPts val="0"/>
              </a:spcBef>
              <a:buClrTx/>
              <a:buSzPct val="100000"/>
              <a:buFont typeface="+mj-lt"/>
              <a:buAutoNum type="alphaUcPeriod"/>
            </a:pPr>
            <a:r>
              <a:rPr lang="en-US" dirty="0"/>
              <a:t>Hybrid</a:t>
            </a:r>
          </a:p>
          <a:p>
            <a:pPr marL="571500" indent="-342900">
              <a:spcBef>
                <a:spcPts val="0"/>
              </a:spcBef>
              <a:buClrTx/>
              <a:buSzPct val="100000"/>
              <a:buFont typeface="+mj-lt"/>
              <a:buAutoNum type="alphaUcPeriod"/>
            </a:pPr>
            <a:r>
              <a:rPr lang="en-US" dirty="0"/>
              <a:t>On-Premise</a:t>
            </a:r>
          </a:p>
        </p:txBody>
      </p:sp>
    </p:spTree>
    <p:extLst>
      <p:ext uri="{BB962C8B-B14F-4D97-AF65-F5344CB8AC3E}">
        <p14:creationId xmlns:p14="http://schemas.microsoft.com/office/powerpoint/2010/main" val="27158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33</a:t>
            </a:fld>
            <a:endParaRPr/>
          </a:p>
        </p:txBody>
      </p:sp>
      <p:sp>
        <p:nvSpPr>
          <p:cNvPr id="2" name="TextBox 1">
            <a:extLst>
              <a:ext uri="{FF2B5EF4-FFF2-40B4-BE49-F238E27FC236}">
                <a16:creationId xmlns:a16="http://schemas.microsoft.com/office/drawing/2014/main" id="{B1BA25FD-40A4-50C2-F3A3-2590798ADAFB}"/>
              </a:ext>
            </a:extLst>
          </p:cNvPr>
          <p:cNvSpPr txBox="1"/>
          <p:nvPr/>
        </p:nvSpPr>
        <p:spPr>
          <a:xfrm>
            <a:off x="1762217" y="1756142"/>
            <a:ext cx="5619565" cy="193899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By Application Hosting, we mean the target infrastructure and runtime platform used for deployment and execution of an application or system; can include compute (CPU and server resources), storage, network, data and operating system</a:t>
            </a:r>
          </a:p>
        </p:txBody>
      </p:sp>
    </p:spTree>
    <p:extLst>
      <p:ext uri="{BB962C8B-B14F-4D97-AF65-F5344CB8AC3E}">
        <p14:creationId xmlns:p14="http://schemas.microsoft.com/office/powerpoint/2010/main" val="14775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 – An “Interesting” Example?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100" dirty="0"/>
              <a:t>Here’s an example of someone thinking “outside-of-the-box” when it comes to application hosting!</a:t>
            </a:r>
          </a:p>
          <a:p>
            <a:pPr marL="57150" indent="0">
              <a:spcBef>
                <a:spcPts val="0"/>
              </a:spcBef>
              <a:buNone/>
            </a:pPr>
            <a:endParaRPr lang="en-US" sz="2100" dirty="0"/>
          </a:p>
          <a:p>
            <a:pPr marL="57150" indent="0">
              <a:spcBef>
                <a:spcPts val="0"/>
              </a:spcBef>
              <a:buNone/>
            </a:pPr>
            <a:r>
              <a:rPr lang="en-US" sz="2100" dirty="0">
                <a:hlinkClick r:id="rId3"/>
              </a:rPr>
              <a:t>https://mashable.com/article/pregnancy-test-doom/</a:t>
            </a:r>
            <a:endParaRPr lang="en-US" sz="21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a:p>
        </p:txBody>
      </p:sp>
    </p:spTree>
    <p:extLst>
      <p:ext uri="{BB962C8B-B14F-4D97-AF65-F5344CB8AC3E}">
        <p14:creationId xmlns:p14="http://schemas.microsoft.com/office/powerpoint/2010/main" val="100294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Hosting Options with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
                <a:schemeClr val="accent1"/>
              </a:buClr>
              <a:buSzPct val="150000"/>
              <a:buFont typeface="Wingdings" panose="05000000000000000000" pitchFamily="2" charset="2"/>
              <a:buChar char="q"/>
            </a:pPr>
            <a:r>
              <a:rPr lang="en-US" sz="1400" dirty="0"/>
              <a:t>IaaS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PaaS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Serverless / </a:t>
            </a:r>
            <a:r>
              <a:rPr lang="en-US" sz="1400" dirty="0" err="1"/>
              <a:t>FaaS</a:t>
            </a:r>
            <a:endParaRPr lang="en-US" sz="1400" dirty="0"/>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Containers</a:t>
            </a:r>
          </a:p>
          <a:p>
            <a:pPr>
              <a:spcBef>
                <a:spcPts val="0"/>
              </a:spcBef>
              <a:buFont typeface="Wingdings" panose="05000000000000000000" pitchFamily="2" charset="2"/>
              <a:buChar char="Ø"/>
            </a:pPr>
            <a:endParaRPr lang="en-US" sz="1400" dirty="0"/>
          </a:p>
          <a:p>
            <a:pPr marL="57150" indent="0">
              <a:spcBef>
                <a:spcPts val="0"/>
              </a:spcBef>
              <a:buNone/>
            </a:pPr>
            <a:r>
              <a:rPr lang="en-US" sz="3600" dirty="0">
                <a:solidFill>
                  <a:schemeClr val="accent1"/>
                </a:solidFill>
              </a:rPr>
              <a:t>What do they all mean?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a:p>
        </p:txBody>
      </p:sp>
      <p:pic>
        <p:nvPicPr>
          <p:cNvPr id="3" name="Picture 2" descr="A cluster of yellow houses">
            <a:extLst>
              <a:ext uri="{FF2B5EF4-FFF2-40B4-BE49-F238E27FC236}">
                <a16:creationId xmlns:a16="http://schemas.microsoft.com/office/drawing/2014/main" id="{E2A75629-BF62-5ABF-A385-431EB58EB350}"/>
              </a:ext>
            </a:extLst>
          </p:cNvPr>
          <p:cNvPicPr>
            <a:picLocks/>
          </p:cNvPicPr>
          <p:nvPr/>
        </p:nvPicPr>
        <p:blipFill>
          <a:blip r:embed="rId3"/>
          <a:stretch>
            <a:fillRect/>
          </a:stretch>
        </p:blipFill>
        <p:spPr>
          <a:xfrm>
            <a:off x="5547078" y="1355110"/>
            <a:ext cx="2983222" cy="1831974"/>
          </a:xfrm>
          <a:prstGeom prst="rect">
            <a:avLst/>
          </a:prstGeom>
        </p:spPr>
      </p:pic>
    </p:spTree>
    <p:extLst>
      <p:ext uri="{BB962C8B-B14F-4D97-AF65-F5344CB8AC3E}">
        <p14:creationId xmlns:p14="http://schemas.microsoft.com/office/powerpoint/2010/main" val="200136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Akin to spinning up a server (physical or virtual) in your location or data center complete with disks and required network connectivity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a:p>
        </p:txBody>
      </p:sp>
      <p:pic>
        <p:nvPicPr>
          <p:cNvPr id="3" name="Picture 2" descr="Highway in desert landscape">
            <a:extLst>
              <a:ext uri="{FF2B5EF4-FFF2-40B4-BE49-F238E27FC236}">
                <a16:creationId xmlns:a16="http://schemas.microsoft.com/office/drawing/2014/main" id="{7B568522-2121-3E40-ACDB-D78BF423FBE5}"/>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897B3F5A-39D3-A3ED-A95B-CFCED611F5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37</a:t>
            </a:fld>
            <a:endParaRPr/>
          </a:p>
        </p:txBody>
      </p:sp>
      <p:pic>
        <p:nvPicPr>
          <p:cNvPr id="2" name="Graphic 1" descr="Questions with solid fill">
            <a:extLst>
              <a:ext uri="{FF2B5EF4-FFF2-40B4-BE49-F238E27FC236}">
                <a16:creationId xmlns:a16="http://schemas.microsoft.com/office/drawing/2014/main" id="{21FE37B8-91BC-000C-992F-BB30A5A61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3" name="Picture 2" descr="Highway in desert landscape">
            <a:extLst>
              <a:ext uri="{FF2B5EF4-FFF2-40B4-BE49-F238E27FC236}">
                <a16:creationId xmlns:a16="http://schemas.microsoft.com/office/drawing/2014/main" id="{728EADF7-259C-E46F-D3F1-718E70E15A6B}"/>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438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Patching and security of the infrastructure used to back the managed services falls to the CSP (Cloud Service Provider)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a:p>
        </p:txBody>
      </p:sp>
      <p:pic>
        <p:nvPicPr>
          <p:cNvPr id="3" name="Picture 2" descr="Pile of carboard boxes">
            <a:extLst>
              <a:ext uri="{FF2B5EF4-FFF2-40B4-BE49-F238E27FC236}">
                <a16:creationId xmlns:a16="http://schemas.microsoft.com/office/drawing/2014/main" id="{0038CBF4-BFB8-069C-4045-307E33FBB288}"/>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B52287A-BA39-C89C-3EF1-A1B77FC38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Can be considered synonymous with the term “Cloud native”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a:p>
        </p:txBody>
      </p:sp>
      <p:pic>
        <p:nvPicPr>
          <p:cNvPr id="2" name="Picture 1" descr="Pile of carboard boxes">
            <a:extLst>
              <a:ext uri="{FF2B5EF4-FFF2-40B4-BE49-F238E27FC236}">
                <a16:creationId xmlns:a16="http://schemas.microsoft.com/office/drawing/2014/main" id="{C5C50564-B21D-46B5-9077-F4CC32A69CC4}"/>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F732EEFD-3D60-534D-6D94-A544D5199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8112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Why study this subject?</a:t>
            </a:r>
            <a:endParaRPr/>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Cloud is everywhere and it’s not going away </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As with many topics in technology, there are multiple options and multiple dimensions to those options</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Building a deeper understanding of Cloud and its offerings helps prepare you for modern IT</a:t>
            </a:r>
            <a:endParaRPr sz="1500" dirty="0">
              <a:solidFill>
                <a:srgbClr val="404040"/>
              </a:solidFill>
            </a:endParaRP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many different coding paradigms (C#/.NET, NodeJS, Python,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a:p>
        </p:txBody>
      </p:sp>
      <p:pic>
        <p:nvPicPr>
          <p:cNvPr id="3" name="Picture 2" descr="Formulas on a background">
            <a:extLst>
              <a:ext uri="{FF2B5EF4-FFF2-40B4-BE49-F238E27FC236}">
                <a16:creationId xmlns:a16="http://schemas.microsoft.com/office/drawing/2014/main" id="{1EBF30CD-39E5-D074-5760-9691129E9510}"/>
              </a:ext>
            </a:extLst>
          </p:cNvPr>
          <p:cNvPicPr>
            <a:picLocks/>
          </p:cNvPicPr>
          <p:nvPr/>
        </p:nvPicPr>
        <p:blipFill>
          <a:blip r:embed="rId3"/>
          <a:stretch>
            <a:fillRect/>
          </a:stretch>
        </p:blipFill>
        <p:spPr>
          <a:xfrm>
            <a:off x="3593592" y="3442259"/>
            <a:ext cx="1956816" cy="1307592"/>
          </a:xfrm>
          <a:prstGeom prst="rect">
            <a:avLst/>
          </a:prstGeom>
        </p:spPr>
      </p:pic>
      <p:pic>
        <p:nvPicPr>
          <p:cNvPr id="6" name="Graphic 5" descr="Questions with solid fill">
            <a:extLst>
              <a:ext uri="{FF2B5EF4-FFF2-40B4-BE49-F238E27FC236}">
                <a16:creationId xmlns:a16="http://schemas.microsoft.com/office/drawing/2014/main" id="{ECAB1315-060D-5CA1-AAB7-55C07B17C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a:p>
        </p:txBody>
      </p:sp>
      <p:pic>
        <p:nvPicPr>
          <p:cNvPr id="2" name="Picture 1" descr="Formulas on a background">
            <a:extLst>
              <a:ext uri="{FF2B5EF4-FFF2-40B4-BE49-F238E27FC236}">
                <a16:creationId xmlns:a16="http://schemas.microsoft.com/office/drawing/2014/main" id="{69F0657A-E3CC-EFFF-64B2-B031006C082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3A7270F8-5BE5-762C-4B48-22E773A69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381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Subscription-based application services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Fully-hosted and fully-managed by a 3</a:t>
            </a:r>
            <a:r>
              <a:rPr lang="en-US" baseline="30000" dirty="0"/>
              <a:t>rd</a:t>
            </a:r>
            <a:r>
              <a:rPr lang="en-US" dirty="0"/>
              <a:t> party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42</a:t>
            </a:fld>
            <a:endParaRPr/>
          </a:p>
        </p:txBody>
      </p:sp>
      <p:pic>
        <p:nvPicPr>
          <p:cNvPr id="3" name="Picture 2" descr="Program coding on a computer screen">
            <a:extLst>
              <a:ext uri="{FF2B5EF4-FFF2-40B4-BE49-F238E27FC236}">
                <a16:creationId xmlns:a16="http://schemas.microsoft.com/office/drawing/2014/main" id="{FBAC2060-36D1-EEF4-1140-8A752B517AFF}"/>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3E37FAFD-C469-CC59-4EFE-D6ACD7E7A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43</a:t>
            </a:fld>
            <a:endParaRPr/>
          </a:p>
        </p:txBody>
      </p:sp>
      <p:pic>
        <p:nvPicPr>
          <p:cNvPr id="2" name="Picture 1" descr="Program coding on a computer screen">
            <a:extLst>
              <a:ext uri="{FF2B5EF4-FFF2-40B4-BE49-F238E27FC236}">
                <a16:creationId xmlns:a16="http://schemas.microsoft.com/office/drawing/2014/main" id="{8288C525-0AE7-CD7C-44CE-26412FCDA64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E033C2F8-0F1D-25E7-39EC-934D8D441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887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44</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Side-by-Side Comparison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45</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88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Containers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759450" y="1800062"/>
            <a:ext cx="7625100" cy="1543375"/>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Form of virtualization at the app packaging level (like virtual machines at the server level)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Isolated from one another at the OS process layer (vs VM’s which are isolated at the hardware abstraction layer)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Images represent the packaging up of an application and its dependencies as a complete, deployable unit of execution (code, runtime and configuration)</a:t>
            </a:r>
          </a:p>
          <a:p>
            <a:pPr marL="514350" indent="-285750">
              <a:spcBef>
                <a:spcPts val="0"/>
              </a:spcBef>
              <a:buClrTx/>
              <a:buSzPct val="100000"/>
              <a:buFont typeface="Arial" panose="020B0604020202020204" pitchFamily="34" charset="0"/>
              <a:buChar char="●"/>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46</a:t>
            </a:fld>
            <a:endParaRPr/>
          </a:p>
        </p:txBody>
      </p:sp>
    </p:spTree>
    <p:extLst>
      <p:ext uri="{BB962C8B-B14F-4D97-AF65-F5344CB8AC3E}">
        <p14:creationId xmlns:p14="http://schemas.microsoft.com/office/powerpoint/2010/main" val="295067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D598-520C-491D-AE1B-9A748BDE0613}"/>
              </a:ext>
            </a:extLst>
          </p:cNvPr>
          <p:cNvSpPr>
            <a:spLocks noGrp="1"/>
          </p:cNvSpPr>
          <p:nvPr>
            <p:ph type="title"/>
          </p:nvPr>
        </p:nvSpPr>
        <p:spPr/>
        <p:txBody>
          <a:bodyPr/>
          <a:lstStyle/>
          <a:p>
            <a:r>
              <a:rPr lang="en-US"/>
              <a:t>Virtual Machines</a:t>
            </a:r>
          </a:p>
        </p:txBody>
      </p:sp>
      <p:sp>
        <p:nvSpPr>
          <p:cNvPr id="4" name="Slide Number Placeholder 3">
            <a:extLst>
              <a:ext uri="{FF2B5EF4-FFF2-40B4-BE49-F238E27FC236}">
                <a16:creationId xmlns:a16="http://schemas.microsoft.com/office/drawing/2014/main" id="{D0831589-159D-4F4C-9738-7516DB871B1E}"/>
              </a:ext>
            </a:extLst>
          </p:cNvPr>
          <p:cNvSpPr>
            <a:spLocks noGrp="1"/>
          </p:cNvSpPr>
          <p:nvPr>
            <p:ph type="sldNum" idx="12"/>
          </p:nvPr>
        </p:nvSpPr>
        <p:spPr/>
        <p:txBody>
          <a:bodyPr/>
          <a:lstStyle/>
          <a:p>
            <a:fld id="{00000000-1234-1234-1234-123412341234}" type="slidenum">
              <a:rPr lang="en-US" smtClean="0"/>
              <a:pPr/>
              <a:t>47</a:t>
            </a:fld>
            <a:endParaRPr lang="en-US"/>
          </a:p>
        </p:txBody>
      </p:sp>
      <p:pic>
        <p:nvPicPr>
          <p:cNvPr id="5" name="Picture 4" descr="A screenshot of a cell phone&#10;&#10;Description automatically generated">
            <a:extLst>
              <a:ext uri="{FF2B5EF4-FFF2-40B4-BE49-F238E27FC236}">
                <a16:creationId xmlns:a16="http://schemas.microsoft.com/office/drawing/2014/main" id="{07D484D5-54F5-4D44-BE0F-B07B405D3FF9}"/>
              </a:ext>
            </a:extLst>
          </p:cNvPr>
          <p:cNvPicPr>
            <a:picLocks noChangeAspect="1"/>
          </p:cNvPicPr>
          <p:nvPr/>
        </p:nvPicPr>
        <p:blipFill>
          <a:blip r:embed="rId2"/>
          <a:stretch>
            <a:fillRect/>
          </a:stretch>
        </p:blipFill>
        <p:spPr>
          <a:xfrm>
            <a:off x="2375040" y="1134113"/>
            <a:ext cx="4393919" cy="3510000"/>
          </a:xfrm>
          <a:prstGeom prst="rect">
            <a:avLst/>
          </a:prstGeom>
        </p:spPr>
      </p:pic>
    </p:spTree>
    <p:extLst>
      <p:ext uri="{BB962C8B-B14F-4D97-AF65-F5344CB8AC3E}">
        <p14:creationId xmlns:p14="http://schemas.microsoft.com/office/powerpoint/2010/main" val="1729712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7B66-C821-1048-AFC3-9B8A9AF265E2}"/>
              </a:ext>
            </a:extLst>
          </p:cNvPr>
          <p:cNvSpPr>
            <a:spLocks noGrp="1"/>
          </p:cNvSpPr>
          <p:nvPr>
            <p:ph type="title"/>
          </p:nvPr>
        </p:nvSpPr>
        <p:spPr/>
        <p:txBody>
          <a:bodyPr/>
          <a:lstStyle/>
          <a:p>
            <a:r>
              <a:rPr lang="en-US"/>
              <a:t>Containers</a:t>
            </a:r>
          </a:p>
        </p:txBody>
      </p:sp>
      <p:sp>
        <p:nvSpPr>
          <p:cNvPr id="4" name="Slide Number Placeholder 3">
            <a:extLst>
              <a:ext uri="{FF2B5EF4-FFF2-40B4-BE49-F238E27FC236}">
                <a16:creationId xmlns:a16="http://schemas.microsoft.com/office/drawing/2014/main" id="{F75684F0-47C6-714D-997B-D64DAB13CA77}"/>
              </a:ext>
            </a:extLst>
          </p:cNvPr>
          <p:cNvSpPr>
            <a:spLocks noGrp="1"/>
          </p:cNvSpPr>
          <p:nvPr>
            <p:ph type="sldNum" idx="12"/>
          </p:nvPr>
        </p:nvSpPr>
        <p:spPr/>
        <p:txBody>
          <a:bodyPr/>
          <a:lstStyle/>
          <a:p>
            <a:fld id="{00000000-1234-1234-1234-123412341234}" type="slidenum">
              <a:rPr lang="en-US" smtClean="0"/>
              <a:pPr/>
              <a:t>48</a:t>
            </a:fld>
            <a:endParaRPr lang="en-US"/>
          </a:p>
        </p:txBody>
      </p:sp>
      <p:pic>
        <p:nvPicPr>
          <p:cNvPr id="5" name="Picture 4" descr="A screenshot of a cell phone&#10;&#10;Description automatically generated">
            <a:extLst>
              <a:ext uri="{FF2B5EF4-FFF2-40B4-BE49-F238E27FC236}">
                <a16:creationId xmlns:a16="http://schemas.microsoft.com/office/drawing/2014/main" id="{D1B69AC3-C50E-4842-B238-F8C412B9E615}"/>
              </a:ext>
            </a:extLst>
          </p:cNvPr>
          <p:cNvPicPr>
            <a:picLocks noChangeAspect="1"/>
          </p:cNvPicPr>
          <p:nvPr/>
        </p:nvPicPr>
        <p:blipFill>
          <a:blip r:embed="rId2"/>
          <a:stretch>
            <a:fillRect/>
          </a:stretch>
        </p:blipFill>
        <p:spPr>
          <a:xfrm>
            <a:off x="2435382" y="1182316"/>
            <a:ext cx="4273235" cy="3413594"/>
          </a:xfrm>
          <a:prstGeom prst="rect">
            <a:avLst/>
          </a:prstGeom>
        </p:spPr>
      </p:pic>
    </p:spTree>
    <p:extLst>
      <p:ext uri="{BB962C8B-B14F-4D97-AF65-F5344CB8AC3E}">
        <p14:creationId xmlns:p14="http://schemas.microsoft.com/office/powerpoint/2010/main" val="4175593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Containers</a:t>
            </a:r>
            <a:endParaRPr b="1"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759450" y="1622897"/>
            <a:ext cx="7625100" cy="1897705"/>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 platform (e.g., Docker) running on a system can be used to dynamically create containers (executable instances of the app) from the defined image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Typically, much, much smaller than a VM which makes them lightweight, quickly deployable and quick to “boot up”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An orchestration engine (e.g., Kubernetes) might be used to coordinate multiple instances of the same container (or a “pod” of containers) to enable the servicing of more concurrent requests (scalability)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49</a:t>
            </a:fld>
            <a:endParaRPr/>
          </a:p>
        </p:txBody>
      </p:sp>
    </p:spTree>
    <p:extLst>
      <p:ext uri="{BB962C8B-B14F-4D97-AF65-F5344CB8AC3E}">
        <p14:creationId xmlns:p14="http://schemas.microsoft.com/office/powerpoint/2010/main" val="196024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302" name="Google Shape;302;p47"/>
          <p:cNvGrpSpPr/>
          <p:nvPr/>
        </p:nvGrpSpPr>
        <p:grpSpPr>
          <a:xfrm>
            <a:off x="350200" y="3606154"/>
            <a:ext cx="8321882" cy="492162"/>
            <a:chOff x="350200" y="3529244"/>
            <a:chExt cx="8321882" cy="492162"/>
          </a:xfrm>
        </p:grpSpPr>
        <p:pic>
          <p:nvPicPr>
            <p:cNvPr id="303" name="Google Shape;303;p47"/>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304" name="Google Shape;304;p47"/>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305" name="Google Shape;305;p47"/>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306" name="Google Shape;306;p47"/>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307" name="Google Shape;307;p47"/>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308" name="Google Shape;308;p47"/>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309" name="Google Shape;309;p47"/>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310" name="Google Shape;310;p47"/>
          <p:cNvGrpSpPr/>
          <p:nvPr/>
        </p:nvGrpSpPr>
        <p:grpSpPr>
          <a:xfrm>
            <a:off x="586591" y="1357863"/>
            <a:ext cx="8160331" cy="461249"/>
            <a:chOff x="586591" y="1357863"/>
            <a:chExt cx="8160331" cy="461249"/>
          </a:xfrm>
        </p:grpSpPr>
        <p:pic>
          <p:nvPicPr>
            <p:cNvPr id="311" name="Google Shape;311;p47"/>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312" name="Google Shape;312;p47"/>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313" name="Google Shape;313;p47"/>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314" name="Google Shape;314;p47"/>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315" name="Google Shape;315;p47"/>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316" name="Google Shape;316;p47"/>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317" name="Google Shape;317;p47"/>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318" name="Google Shape;318;p47"/>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319" name="Google Shape;319;p47"/>
          <p:cNvGrpSpPr/>
          <p:nvPr/>
        </p:nvGrpSpPr>
        <p:grpSpPr>
          <a:xfrm>
            <a:off x="556773" y="2046712"/>
            <a:ext cx="8190148" cy="514761"/>
            <a:chOff x="556773" y="2048915"/>
            <a:chExt cx="8190148" cy="514761"/>
          </a:xfrm>
        </p:grpSpPr>
        <p:pic>
          <p:nvPicPr>
            <p:cNvPr id="320" name="Google Shape;320;p47"/>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321" name="Google Shape;321;p47"/>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322" name="Google Shape;322;p47"/>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323" name="Google Shape;323;p47"/>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324" name="Google Shape;324;p47"/>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325" name="Google Shape;325;p47"/>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326" name="Google Shape;326;p47"/>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327" name="Google Shape;327;p47"/>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328" name="Google Shape;328;p47"/>
          <p:cNvGrpSpPr/>
          <p:nvPr/>
        </p:nvGrpSpPr>
        <p:grpSpPr>
          <a:xfrm>
            <a:off x="556774" y="2789071"/>
            <a:ext cx="8224342" cy="665684"/>
            <a:chOff x="556774" y="2749417"/>
            <a:chExt cx="8224342" cy="665684"/>
          </a:xfrm>
        </p:grpSpPr>
        <p:pic>
          <p:nvPicPr>
            <p:cNvPr id="329" name="Google Shape;329;p47"/>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330" name="Google Shape;330;p47"/>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331" name="Google Shape;331;p47"/>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332" name="Google Shape;332;p47"/>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333" name="Google Shape;333;p47"/>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334" name="Google Shape;334;p47"/>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335" name="Google Shape;335;p47"/>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336" name="Google Shape;336;p47"/>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337" name="Google Shape;337;p47"/>
          <p:cNvGrpSpPr/>
          <p:nvPr/>
        </p:nvGrpSpPr>
        <p:grpSpPr>
          <a:xfrm>
            <a:off x="602493" y="4402115"/>
            <a:ext cx="8132228" cy="457201"/>
            <a:chOff x="602493" y="4402115"/>
            <a:chExt cx="8132228" cy="457201"/>
          </a:xfrm>
        </p:grpSpPr>
        <p:pic>
          <p:nvPicPr>
            <p:cNvPr id="338" name="Google Shape;338;p47"/>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339" name="Google Shape;339;p47"/>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340" name="Google Shape;340;p47"/>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41" name="Google Shape;341;p47"/>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342" name="Google Shape;342;p47"/>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343" name="Google Shape;343;p47"/>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344" name="Google Shape;344;p47"/>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345" name="Google Shape;345;p47"/>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346" name="Google Shape;346;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613700" y="71935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Containerization in the Cloud</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One option includes standing up VM’s (IaaS) and installing / managing a Kubernetes cluster on those machines or </a:t>
            </a:r>
          </a:p>
          <a:p>
            <a:pPr marL="514350" indent="-285750">
              <a:spcBef>
                <a:spcPts val="0"/>
              </a:spcBef>
              <a:buClrTx/>
              <a:buSzPct val="100000"/>
              <a:buFont typeface="Arial" panose="020B0604020202020204" pitchFamily="34" charset="0"/>
              <a:buChar char="●"/>
            </a:pPr>
            <a:r>
              <a:rPr lang="en-US" sz="1400"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sz="1400" dirty="0"/>
              <a:t>Options in AWS include Elastic Container Service (ECS), Elastic Container Registry (ECR), and EKS (Elastic Kubernetes Service)</a:t>
            </a:r>
          </a:p>
          <a:p>
            <a:pPr marL="514350" indent="-285750">
              <a:spcBef>
                <a:spcPts val="0"/>
              </a:spcBef>
              <a:buClrTx/>
              <a:buSzPct val="100000"/>
              <a:buFont typeface="Arial" panose="020B0604020202020204" pitchFamily="34" charset="0"/>
              <a:buChar char="●"/>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50</a:t>
            </a:fld>
            <a:endParaRPr/>
          </a:p>
        </p:txBody>
      </p:sp>
      <p:pic>
        <p:nvPicPr>
          <p:cNvPr id="3" name="Picture 2" descr="Colorful cargo containers stacked with a worker standing">
            <a:extLst>
              <a:ext uri="{FF2B5EF4-FFF2-40B4-BE49-F238E27FC236}">
                <a16:creationId xmlns:a16="http://schemas.microsoft.com/office/drawing/2014/main" id="{1BAA8576-9AFA-40BE-EA4A-664E733D8666}"/>
              </a:ext>
            </a:extLst>
          </p:cNvPr>
          <p:cNvPicPr>
            <a:picLocks/>
          </p:cNvPicPr>
          <p:nvPr/>
        </p:nvPicPr>
        <p:blipFill>
          <a:blip r:embed="rId3"/>
          <a:stretch>
            <a:fillRect/>
          </a:stretch>
        </p:blipFill>
        <p:spPr>
          <a:xfrm>
            <a:off x="3593592" y="3447288"/>
            <a:ext cx="1956816" cy="1307592"/>
          </a:xfrm>
          <a:prstGeom prst="rect">
            <a:avLst/>
          </a:prstGeom>
        </p:spPr>
      </p:pic>
    </p:spTree>
    <p:extLst>
      <p:ext uri="{BB962C8B-B14F-4D97-AF65-F5344CB8AC3E}">
        <p14:creationId xmlns:p14="http://schemas.microsoft.com/office/powerpoint/2010/main" val="2994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answer is “it depends”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It depends on the type of application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It depends on the enterprise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51</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spTree>
    <p:extLst>
      <p:ext uri="{BB962C8B-B14F-4D97-AF65-F5344CB8AC3E}">
        <p14:creationId xmlns:p14="http://schemas.microsoft.com/office/powerpoint/2010/main" val="12125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It depends on the skillset and expertise within the organization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It depends on whether you have budget and opportunity to modernize an application environment (in some cases)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best option might be a combination of multiple approaches – right tool for the right job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52</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pic>
        <p:nvPicPr>
          <p:cNvPr id="6" name="Graphic 5" descr="Podium with solid fill">
            <a:extLst>
              <a:ext uri="{FF2B5EF4-FFF2-40B4-BE49-F238E27FC236}">
                <a16:creationId xmlns:a16="http://schemas.microsoft.com/office/drawing/2014/main" id="{47A2B175-4849-2D88-D662-97FCC8253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4646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and connect to a virtual machine in the Cloud (IaaS)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53</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4199841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and connect to a hosted, Cloud native database instance (PaaS)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422813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 Cloud-hosted function (</a:t>
            </a:r>
            <a:r>
              <a:rPr lang="en-US" sz="2400" dirty="0" err="1"/>
              <a:t>FaaS</a:t>
            </a:r>
            <a:r>
              <a:rPr lang="en-US" sz="2400" dirty="0"/>
              <a: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2566942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Monolith vs. Microservices</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56</a:t>
            </a:fld>
            <a:endParaRPr lang="en-US"/>
          </a:p>
        </p:txBody>
      </p:sp>
      <p:pic>
        <p:nvPicPr>
          <p:cNvPr id="5" name="Picture 4" descr="15 Moais at Ahu Tongariki - Easter Isalnd">
            <a:extLst>
              <a:ext uri="{FF2B5EF4-FFF2-40B4-BE49-F238E27FC236}">
                <a16:creationId xmlns:a16="http://schemas.microsoft.com/office/drawing/2014/main" id="{B0092B74-4547-6964-CDE9-5FE1A584CB0C}"/>
              </a:ext>
            </a:extLst>
          </p:cNvPr>
          <p:cNvPicPr>
            <a:picLocks noChangeAspect="1"/>
          </p:cNvPicPr>
          <p:nvPr/>
        </p:nvPicPr>
        <p:blipFill>
          <a:blip r:embed="rId2"/>
          <a:stretch>
            <a:fillRect/>
          </a:stretch>
        </p:blipFill>
        <p:spPr>
          <a:xfrm>
            <a:off x="710200" y="1708950"/>
            <a:ext cx="2982298" cy="1725597"/>
          </a:xfrm>
          <a:prstGeom prst="rect">
            <a:avLst/>
          </a:prstGeom>
        </p:spPr>
      </p:pic>
      <p:pic>
        <p:nvPicPr>
          <p:cNvPr id="7" name="Picture 6" descr="White jars and bottles on white shelves">
            <a:extLst>
              <a:ext uri="{FF2B5EF4-FFF2-40B4-BE49-F238E27FC236}">
                <a16:creationId xmlns:a16="http://schemas.microsoft.com/office/drawing/2014/main" id="{7720619B-B527-EAFB-D256-8A2DFAA3C9C0}"/>
              </a:ext>
            </a:extLst>
          </p:cNvPr>
          <p:cNvPicPr>
            <a:picLocks noChangeAspect="1"/>
          </p:cNvPicPr>
          <p:nvPr/>
        </p:nvPicPr>
        <p:blipFill>
          <a:blip r:embed="rId3"/>
          <a:stretch>
            <a:fillRect/>
          </a:stretch>
        </p:blipFill>
        <p:spPr>
          <a:xfrm>
            <a:off x="5451503" y="1649093"/>
            <a:ext cx="2982298" cy="1845313"/>
          </a:xfrm>
          <a:prstGeom prst="rect">
            <a:avLst/>
          </a:prstGeom>
        </p:spPr>
      </p:pic>
      <p:sp>
        <p:nvSpPr>
          <p:cNvPr id="8" name="TextBox 7">
            <a:extLst>
              <a:ext uri="{FF2B5EF4-FFF2-40B4-BE49-F238E27FC236}">
                <a16:creationId xmlns:a16="http://schemas.microsoft.com/office/drawing/2014/main" id="{1EB0EBC5-0DC5-272F-4B4C-F916BF6C6881}"/>
              </a:ext>
            </a:extLst>
          </p:cNvPr>
          <p:cNvSpPr txBox="1"/>
          <p:nvPr/>
        </p:nvSpPr>
        <p:spPr>
          <a:xfrm>
            <a:off x="4221333" y="2310138"/>
            <a:ext cx="701335" cy="523220"/>
          </a:xfrm>
          <a:prstGeom prst="rect">
            <a:avLst/>
          </a:prstGeom>
          <a:noFill/>
        </p:spPr>
        <p:txBody>
          <a:bodyPr wrap="square" rtlCol="0">
            <a:spAutoFit/>
          </a:bodyPr>
          <a:lstStyle/>
          <a:p>
            <a:pPr algn="ctr"/>
            <a:r>
              <a:rPr lang="en-US" sz="2800" dirty="0"/>
              <a:t>vs.</a:t>
            </a:r>
          </a:p>
        </p:txBody>
      </p:sp>
    </p:spTree>
    <p:extLst>
      <p:ext uri="{BB962C8B-B14F-4D97-AF65-F5344CB8AC3E}">
        <p14:creationId xmlns:p14="http://schemas.microsoft.com/office/powerpoint/2010/main" val="5654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DB6D-5D86-B54A-B1EC-2E59452897B3}"/>
              </a:ext>
            </a:extLst>
          </p:cNvPr>
          <p:cNvSpPr>
            <a:spLocks noGrp="1"/>
          </p:cNvSpPr>
          <p:nvPr>
            <p:ph type="title"/>
          </p:nvPr>
        </p:nvSpPr>
        <p:spPr/>
        <p:txBody>
          <a:bodyPr/>
          <a:lstStyle/>
          <a:p>
            <a:r>
              <a:rPr lang="en-US"/>
              <a:t>What is a Monolith?</a:t>
            </a:r>
          </a:p>
        </p:txBody>
      </p:sp>
      <p:sp>
        <p:nvSpPr>
          <p:cNvPr id="3" name="Text Placeholder 2">
            <a:extLst>
              <a:ext uri="{FF2B5EF4-FFF2-40B4-BE49-F238E27FC236}">
                <a16:creationId xmlns:a16="http://schemas.microsoft.com/office/drawing/2014/main" id="{2F67A259-099F-9C4D-8D8D-5072996DF347}"/>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Typical enterprise application</a:t>
            </a:r>
          </a:p>
          <a:p>
            <a:pPr marL="514350" indent="-285750">
              <a:buClrTx/>
              <a:buSzPct val="100000"/>
              <a:buFont typeface="Arial" panose="020B0604020202020204" pitchFamily="34" charset="0"/>
              <a:buChar char="●"/>
            </a:pPr>
            <a:r>
              <a:rPr lang="en-US" dirty="0">
                <a:solidFill>
                  <a:schemeClr val="tx1">
                    <a:lumMod val="50000"/>
                  </a:schemeClr>
                </a:solidFill>
              </a:rPr>
              <a:t>Large codebases</a:t>
            </a:r>
          </a:p>
          <a:p>
            <a:pPr marL="514350" indent="-285750">
              <a:buClrTx/>
              <a:buSzPct val="100000"/>
              <a:buFont typeface="Arial" panose="020B0604020202020204" pitchFamily="34" charset="0"/>
              <a:buChar char="●"/>
            </a:pPr>
            <a:r>
              <a:rPr lang="en-US" dirty="0">
                <a:solidFill>
                  <a:schemeClr val="tx1">
                    <a:lumMod val="50000"/>
                  </a:schemeClr>
                </a:solidFill>
              </a:rPr>
              <a:t>Set technology stack</a:t>
            </a:r>
          </a:p>
          <a:p>
            <a:pPr marL="514350" indent="-285750">
              <a:buClrTx/>
              <a:buSzPct val="100000"/>
              <a:buFont typeface="Arial" panose="020B0604020202020204" pitchFamily="34" charset="0"/>
              <a:buChar char="●"/>
            </a:pPr>
            <a:r>
              <a:rPr lang="en-US" dirty="0">
                <a:solidFill>
                  <a:schemeClr val="tx1">
                    <a:lumMod val="50000"/>
                  </a:schemeClr>
                </a:solidFill>
              </a:rPr>
              <a:t>Highly coupled elements</a:t>
            </a:r>
          </a:p>
          <a:p>
            <a:pPr marL="514350" indent="-285750">
              <a:buClrTx/>
              <a:buSzPct val="100000"/>
              <a:buFont typeface="Arial" panose="020B0604020202020204" pitchFamily="34" charset="0"/>
              <a:buChar char="●"/>
            </a:pPr>
            <a:r>
              <a:rPr lang="en-US" dirty="0">
                <a:solidFill>
                  <a:schemeClr val="tx1">
                    <a:lumMod val="50000"/>
                  </a:schemeClr>
                </a:solidFill>
              </a:rPr>
              <a:t>Whole system affected by failures</a:t>
            </a:r>
          </a:p>
          <a:p>
            <a:pPr marL="514350" indent="-285750">
              <a:buClrTx/>
              <a:buSzPct val="100000"/>
              <a:buFont typeface="Arial" panose="020B0604020202020204" pitchFamily="34" charset="0"/>
              <a:buChar char="●"/>
            </a:pPr>
            <a:r>
              <a:rPr lang="en-US" dirty="0">
                <a:solidFill>
                  <a:schemeClr val="tx1">
                    <a:lumMod val="50000"/>
                  </a:schemeClr>
                </a:solidFill>
              </a:rPr>
              <a:t>Scaling requires the duplication of the entire app</a:t>
            </a:r>
          </a:p>
          <a:p>
            <a:pPr marL="514350" indent="-285750">
              <a:buClrTx/>
              <a:buSzPct val="100000"/>
              <a:buFont typeface="Arial" panose="020B0604020202020204" pitchFamily="34" charset="0"/>
              <a:buChar char="●"/>
            </a:pPr>
            <a:r>
              <a:rPr lang="en-US" dirty="0">
                <a:solidFill>
                  <a:schemeClr val="tx1">
                    <a:lumMod val="50000"/>
                  </a:schemeClr>
                </a:solidFill>
              </a:rPr>
              <a:t>Minor changes often require full rebuild</a:t>
            </a:r>
          </a:p>
          <a:p>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FD1214E6-BBE7-B244-9318-AFD35E0F0E4A}"/>
              </a:ext>
            </a:extLst>
          </p:cNvPr>
          <p:cNvSpPr>
            <a:spLocks noGrp="1"/>
          </p:cNvSpPr>
          <p:nvPr>
            <p:ph type="sldNum" idx="12"/>
          </p:nvPr>
        </p:nvSpPr>
        <p:spPr/>
        <p:txBody>
          <a:bodyPr/>
          <a:lstStyle/>
          <a:p>
            <a:fld id="{00000000-1234-1234-1234-123412341234}" type="slidenum">
              <a:rPr lang="en-US" smtClean="0"/>
              <a:pPr/>
              <a:t>57</a:t>
            </a:fld>
            <a:endParaRPr lang="en-US"/>
          </a:p>
        </p:txBody>
      </p:sp>
      <p:pic>
        <p:nvPicPr>
          <p:cNvPr id="5" name="Picture 4" descr="15 Moais at Ahu Tongariki - Easter Isalnd">
            <a:extLst>
              <a:ext uri="{FF2B5EF4-FFF2-40B4-BE49-F238E27FC236}">
                <a16:creationId xmlns:a16="http://schemas.microsoft.com/office/drawing/2014/main" id="{CEDAA5AC-49AD-360D-B21F-1973CBB9EE20}"/>
              </a:ext>
            </a:extLst>
          </p:cNvPr>
          <p:cNvPicPr>
            <a:picLocks noChangeAspect="1"/>
          </p:cNvPicPr>
          <p:nvPr/>
        </p:nvPicPr>
        <p:blipFill>
          <a:blip r:embed="rId2"/>
          <a:stretch>
            <a:fillRect/>
          </a:stretch>
        </p:blipFill>
        <p:spPr>
          <a:xfrm>
            <a:off x="5257800" y="3099816"/>
            <a:ext cx="2982298" cy="1725597"/>
          </a:xfrm>
          <a:prstGeom prst="rect">
            <a:avLst/>
          </a:prstGeom>
        </p:spPr>
      </p:pic>
    </p:spTree>
    <p:extLst>
      <p:ext uri="{BB962C8B-B14F-4D97-AF65-F5344CB8AC3E}">
        <p14:creationId xmlns:p14="http://schemas.microsoft.com/office/powerpoint/2010/main" val="268276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a:t>What are Microservices?</a:t>
            </a:r>
          </a:p>
        </p:txBody>
      </p:sp>
      <p:sp>
        <p:nvSpPr>
          <p:cNvPr id="3" name="Text Placeholder 2">
            <a:extLst>
              <a:ext uri="{FF2B5EF4-FFF2-40B4-BE49-F238E27FC236}">
                <a16:creationId xmlns:a16="http://schemas.microsoft.com/office/drawing/2014/main" id="{3112BF7B-6A39-234D-8CA6-5C8396A7C3A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An architectural style in which a distributed application is created as a collection of services that are:</a:t>
            </a:r>
          </a:p>
          <a:p>
            <a:pPr marL="971550" lvl="1" indent="-285750">
              <a:buClrTx/>
              <a:buSzPct val="100000"/>
              <a:buFont typeface="Wingdings" panose="05000000000000000000" pitchFamily="2" charset="2"/>
              <a:buChar char="Ø"/>
            </a:pPr>
            <a:r>
              <a:rPr lang="en-US" sz="1300" dirty="0">
                <a:solidFill>
                  <a:schemeClr val="tx1">
                    <a:lumMod val="50000"/>
                  </a:schemeClr>
                </a:solidFill>
              </a:rPr>
              <a:t>Highly maintainable and testable</a:t>
            </a:r>
          </a:p>
          <a:p>
            <a:pPr marL="971550" lvl="1" indent="-285750">
              <a:buClrTx/>
              <a:buSzPct val="100000"/>
              <a:buFont typeface="Wingdings" panose="05000000000000000000" pitchFamily="2" charset="2"/>
              <a:buChar char="Ø"/>
            </a:pPr>
            <a:r>
              <a:rPr lang="en-US" sz="1300" dirty="0">
                <a:solidFill>
                  <a:schemeClr val="tx1">
                    <a:lumMod val="50000"/>
                  </a:schemeClr>
                </a:solidFill>
              </a:rPr>
              <a:t>Loosely coupled</a:t>
            </a:r>
          </a:p>
          <a:p>
            <a:pPr marL="971550" lvl="1" indent="-285750">
              <a:buClrTx/>
              <a:buSzPct val="100000"/>
              <a:buFont typeface="Wingdings" panose="05000000000000000000" pitchFamily="2" charset="2"/>
              <a:buChar char="Ø"/>
            </a:pPr>
            <a:r>
              <a:rPr lang="en-US" sz="1300" dirty="0">
                <a:solidFill>
                  <a:schemeClr val="tx1">
                    <a:lumMod val="50000"/>
                  </a:schemeClr>
                </a:solidFill>
              </a:rPr>
              <a:t>Independently deployable (by extension, independently-scalable)</a:t>
            </a:r>
          </a:p>
          <a:p>
            <a:pPr marL="971550" lvl="1" indent="-285750">
              <a:buClrTx/>
              <a:buSzPct val="100000"/>
              <a:buFont typeface="Wingdings" panose="05000000000000000000" pitchFamily="2" charset="2"/>
              <a:buChar char="Ø"/>
            </a:pPr>
            <a:r>
              <a:rPr lang="en-US" sz="1300" dirty="0">
                <a:solidFill>
                  <a:schemeClr val="tx1">
                    <a:lumMod val="50000"/>
                  </a:schemeClr>
                </a:solidFill>
              </a:rPr>
              <a:t>Domain centric and organized around business capabilities</a:t>
            </a:r>
          </a:p>
          <a:p>
            <a:pPr marL="971550" lvl="1" indent="-285750">
              <a:buClrTx/>
              <a:buSzPct val="100000"/>
              <a:buFont typeface="Arial" panose="020B0604020202020204" pitchFamily="34" charset="0"/>
              <a:buChar char="●"/>
            </a:pPr>
            <a:endParaRPr lang="en-US" sz="1300" dirty="0">
              <a:solidFill>
                <a:schemeClr val="tx1">
                  <a:lumMod val="50000"/>
                </a:schemeClr>
              </a:solidFill>
            </a:endParaRPr>
          </a:p>
          <a:p>
            <a:pPr marL="514350" indent="-285750">
              <a:buClrTx/>
              <a:buSzPct val="100000"/>
              <a:buFont typeface="Arial" panose="020B0604020202020204" pitchFamily="34" charset="0"/>
              <a:buChar char="●"/>
            </a:pPr>
            <a:r>
              <a:rPr lang="en-US" dirty="0">
                <a:solidFill>
                  <a:schemeClr val="tx1">
                    <a:lumMod val="50000"/>
                  </a:schemeClr>
                </a:solidFill>
              </a:rPr>
              <a:t>The Microservices architecture enables the continuous deployment and delivery of large, complex distributed applications</a:t>
            </a:r>
          </a:p>
          <a:p>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58</a:t>
            </a:fld>
            <a:endParaRPr lang="en-US"/>
          </a:p>
        </p:txBody>
      </p:sp>
      <p:pic>
        <p:nvPicPr>
          <p:cNvPr id="5" name="Picture 4" descr="White jars and bottles on white shelves">
            <a:extLst>
              <a:ext uri="{FF2B5EF4-FFF2-40B4-BE49-F238E27FC236}">
                <a16:creationId xmlns:a16="http://schemas.microsoft.com/office/drawing/2014/main" id="{02CA8FA3-9AEF-BFA4-22DB-DBE17060C52B}"/>
              </a:ext>
            </a:extLst>
          </p:cNvPr>
          <p:cNvPicPr>
            <a:picLocks noChangeAspect="1"/>
          </p:cNvPicPr>
          <p:nvPr/>
        </p:nvPicPr>
        <p:blipFill>
          <a:blip r:embed="rId2"/>
          <a:stretch>
            <a:fillRect/>
          </a:stretch>
        </p:blipFill>
        <p:spPr>
          <a:xfrm>
            <a:off x="5256502" y="3101338"/>
            <a:ext cx="2982298" cy="1845313"/>
          </a:xfrm>
          <a:prstGeom prst="rect">
            <a:avLst/>
          </a:prstGeom>
        </p:spPr>
      </p:pic>
    </p:spTree>
    <p:extLst>
      <p:ext uri="{BB962C8B-B14F-4D97-AF65-F5344CB8AC3E}">
        <p14:creationId xmlns:p14="http://schemas.microsoft.com/office/powerpoint/2010/main" val="128495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793C-8007-4D74-948B-2DF1BE5367B8}"/>
              </a:ext>
            </a:extLst>
          </p:cNvPr>
          <p:cNvSpPr>
            <a:spLocks noGrp="1"/>
          </p:cNvSpPr>
          <p:nvPr>
            <p:ph type="title"/>
          </p:nvPr>
        </p:nvSpPr>
        <p:spPr/>
        <p:txBody>
          <a:bodyPr/>
          <a:lstStyle/>
          <a:p>
            <a:r>
              <a:rPr lang="en-US"/>
              <a:t>Monolithic Architecture Example</a:t>
            </a:r>
          </a:p>
        </p:txBody>
      </p:sp>
      <p:sp>
        <p:nvSpPr>
          <p:cNvPr id="4" name="Slide Number Placeholder 3">
            <a:extLst>
              <a:ext uri="{FF2B5EF4-FFF2-40B4-BE49-F238E27FC236}">
                <a16:creationId xmlns:a16="http://schemas.microsoft.com/office/drawing/2014/main" id="{5D38A84A-A4F8-418A-9523-380E29A2F70B}"/>
              </a:ext>
            </a:extLst>
          </p:cNvPr>
          <p:cNvSpPr>
            <a:spLocks noGrp="1"/>
          </p:cNvSpPr>
          <p:nvPr>
            <p:ph type="sldNum" idx="12"/>
          </p:nvPr>
        </p:nvSpPr>
        <p:spPr/>
        <p:txBody>
          <a:bodyPr/>
          <a:lstStyle/>
          <a:p>
            <a:fld id="{00000000-1234-1234-1234-123412341234}" type="slidenum">
              <a:rPr lang="en-US" smtClean="0"/>
              <a:pPr/>
              <a:t>59</a:t>
            </a:fld>
            <a:endParaRPr lang="en-US"/>
          </a:p>
        </p:txBody>
      </p:sp>
      <p:pic>
        <p:nvPicPr>
          <p:cNvPr id="5" name="Content Placeholder 4">
            <a:extLst>
              <a:ext uri="{FF2B5EF4-FFF2-40B4-BE49-F238E27FC236}">
                <a16:creationId xmlns:a16="http://schemas.microsoft.com/office/drawing/2014/main" id="{24B10E84-8812-4EBC-95DF-8331185C2B5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82725" y="1257163"/>
            <a:ext cx="6178550" cy="3263900"/>
          </a:xfrm>
        </p:spPr>
      </p:pic>
    </p:spTree>
    <p:extLst>
      <p:ext uri="{BB962C8B-B14F-4D97-AF65-F5344CB8AC3E}">
        <p14:creationId xmlns:p14="http://schemas.microsoft.com/office/powerpoint/2010/main" val="4116116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352" name="Google Shape;352;p48"/>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53" name="Google Shape;353;p48"/>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54" name="Google Shape;354;p48"/>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55" name="Google Shape;35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028C-2701-4337-96AE-0C72594A7531}"/>
              </a:ext>
            </a:extLst>
          </p:cNvPr>
          <p:cNvSpPr>
            <a:spLocks noGrp="1"/>
          </p:cNvSpPr>
          <p:nvPr>
            <p:ph type="title"/>
          </p:nvPr>
        </p:nvSpPr>
        <p:spPr/>
        <p:txBody>
          <a:bodyPr/>
          <a:lstStyle/>
          <a:p>
            <a:r>
              <a:rPr lang="en-US"/>
              <a:t>Example Microservices Architecture</a:t>
            </a:r>
          </a:p>
        </p:txBody>
      </p:sp>
      <p:sp>
        <p:nvSpPr>
          <p:cNvPr id="4" name="Slide Number Placeholder 3">
            <a:extLst>
              <a:ext uri="{FF2B5EF4-FFF2-40B4-BE49-F238E27FC236}">
                <a16:creationId xmlns:a16="http://schemas.microsoft.com/office/drawing/2014/main" id="{439FAEAE-04C5-4733-8669-C3C58AAF6317}"/>
              </a:ext>
            </a:extLst>
          </p:cNvPr>
          <p:cNvSpPr>
            <a:spLocks noGrp="1"/>
          </p:cNvSpPr>
          <p:nvPr>
            <p:ph type="sldNum" idx="12"/>
          </p:nvPr>
        </p:nvSpPr>
        <p:spPr/>
        <p:txBody>
          <a:bodyPr/>
          <a:lstStyle/>
          <a:p>
            <a:fld id="{00000000-1234-1234-1234-123412341234}" type="slidenum">
              <a:rPr lang="en-US" smtClean="0"/>
              <a:pPr/>
              <a:t>60</a:t>
            </a:fld>
            <a:endParaRPr lang="en-US"/>
          </a:p>
        </p:txBody>
      </p:sp>
      <p:pic>
        <p:nvPicPr>
          <p:cNvPr id="5" name="Content Placeholder 4">
            <a:extLst>
              <a:ext uri="{FF2B5EF4-FFF2-40B4-BE49-F238E27FC236}">
                <a16:creationId xmlns:a16="http://schemas.microsoft.com/office/drawing/2014/main" id="{1368465A-2508-41F3-A919-51601D07C1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195512" y="1257957"/>
            <a:ext cx="4752975" cy="3262312"/>
          </a:xfrm>
        </p:spPr>
      </p:pic>
    </p:spTree>
    <p:extLst>
      <p:ext uri="{BB962C8B-B14F-4D97-AF65-F5344CB8AC3E}">
        <p14:creationId xmlns:p14="http://schemas.microsoft.com/office/powerpoint/2010/main" val="2469391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 Benefits vs. Costs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61</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1257063" y="1227582"/>
            <a:ext cx="6629873" cy="4188917"/>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300" dirty="0">
                <a:latin typeface="+mj-lt"/>
              </a:rPr>
              <a:t>Benefits:</a:t>
            </a:r>
          </a:p>
          <a:p>
            <a:pPr marL="409575" lvl="1" indent="0">
              <a:buNone/>
              <a:defRPr sz="1800"/>
            </a:pPr>
            <a:endParaRPr lang="en-US" sz="1300" dirty="0">
              <a:latin typeface="+mj-lt"/>
            </a:endParaRPr>
          </a:p>
          <a:p>
            <a:pPr lvl="2">
              <a:buSzPct val="100000"/>
              <a:buFont typeface="Arial" panose="020B0604020202020204" pitchFamily="34" charset="0"/>
              <a:buChar char="●"/>
              <a:defRPr sz="1800"/>
            </a:pPr>
            <a:r>
              <a:rPr lang="en-US" sz="1300" dirty="0">
                <a:latin typeface="+mj-lt"/>
              </a:rPr>
              <a:t>Enables work in parallel</a:t>
            </a:r>
          </a:p>
          <a:p>
            <a:pPr lvl="2">
              <a:buSzPct val="100000"/>
              <a:buFont typeface="Arial" panose="020B0604020202020204" pitchFamily="34" charset="0"/>
              <a:buChar char="●"/>
              <a:defRPr sz="1800"/>
            </a:pPr>
            <a:r>
              <a:rPr lang="en-US" sz="1300" dirty="0">
                <a:latin typeface="+mj-lt"/>
              </a:rPr>
              <a:t>Promotes organization according to business domain</a:t>
            </a:r>
          </a:p>
          <a:p>
            <a:pPr lvl="2">
              <a:buSzPct val="100000"/>
              <a:buFont typeface="Arial" panose="020B0604020202020204" pitchFamily="34" charset="0"/>
              <a:buChar char="●"/>
              <a:defRPr sz="1800"/>
            </a:pPr>
            <a:r>
              <a:rPr lang="en-US" sz="1300" dirty="0">
                <a:latin typeface="+mj-lt"/>
              </a:rPr>
              <a:t>Advantages from isolation</a:t>
            </a:r>
          </a:p>
          <a:p>
            <a:pPr lvl="2">
              <a:buSzPct val="100000"/>
              <a:buFont typeface="Arial" panose="020B0604020202020204" pitchFamily="34" charset="0"/>
              <a:buChar char="●"/>
              <a:defRPr sz="1800"/>
            </a:pPr>
            <a:r>
              <a:rPr lang="en-US" sz="1300" dirty="0">
                <a:latin typeface="+mj-lt"/>
              </a:rPr>
              <a:t>Flexible in terms of deployment and scale</a:t>
            </a:r>
          </a:p>
          <a:p>
            <a:pPr lvl="2">
              <a:buSzPct val="100000"/>
              <a:buFont typeface="Arial" panose="020B0604020202020204" pitchFamily="34" charset="0"/>
              <a:buChar char="●"/>
              <a:defRPr sz="1800"/>
            </a:pPr>
            <a:r>
              <a:rPr lang="en-US" sz="1300" dirty="0">
                <a:latin typeface="+mj-lt"/>
              </a:rPr>
              <a:t>Flexible in terms of technology</a:t>
            </a:r>
          </a:p>
        </p:txBody>
      </p:sp>
      <p:pic>
        <p:nvPicPr>
          <p:cNvPr id="3" name="Graphic 2" descr="Badge Follow with solid fill">
            <a:extLst>
              <a:ext uri="{FF2B5EF4-FFF2-40B4-BE49-F238E27FC236}">
                <a16:creationId xmlns:a16="http://schemas.microsoft.com/office/drawing/2014/main" id="{1FA7FACE-4FDC-E0D4-A8ED-7DF75090E2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808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 Benefits vs. Costs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62</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1257063" y="1339216"/>
            <a:ext cx="6629873" cy="4188917"/>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300" dirty="0">
                <a:latin typeface="+mj-lt"/>
              </a:rPr>
              <a:t>Costs:</a:t>
            </a:r>
          </a:p>
          <a:p>
            <a:pPr marL="409575" lvl="1" indent="0">
              <a:buNone/>
              <a:defRPr sz="1800"/>
            </a:pPr>
            <a:endParaRPr lang="en-US" sz="1300" dirty="0">
              <a:latin typeface="+mj-lt"/>
            </a:endParaRPr>
          </a:p>
          <a:p>
            <a:pPr lvl="2">
              <a:buSzPct val="100000"/>
              <a:buFont typeface="Arial" panose="020B0604020202020204" pitchFamily="34" charset="0"/>
              <a:buChar char="●"/>
              <a:defRPr sz="1800"/>
            </a:pPr>
            <a:r>
              <a:rPr lang="en-US" sz="1300" dirty="0">
                <a:latin typeface="+mj-lt"/>
              </a:rPr>
              <a:t>Requires a different way of thinking</a:t>
            </a:r>
          </a:p>
          <a:p>
            <a:pPr lvl="2">
              <a:buSzPct val="100000"/>
              <a:buFont typeface="Arial" panose="020B0604020202020204" pitchFamily="34" charset="0"/>
              <a:buChar char="●"/>
              <a:defRPr sz="1800"/>
            </a:pPr>
            <a:r>
              <a:rPr lang="en-US" sz="1300" dirty="0">
                <a:latin typeface="+mj-lt"/>
              </a:rPr>
              <a:t>Complexity moves to the integration layer</a:t>
            </a:r>
          </a:p>
          <a:p>
            <a:pPr lvl="2">
              <a:buSzPct val="100000"/>
              <a:buFont typeface="Arial" panose="020B0604020202020204" pitchFamily="34" charset="0"/>
              <a:buChar char="●"/>
              <a:defRPr sz="1800"/>
            </a:pPr>
            <a:r>
              <a:rPr lang="en-US" sz="1300" dirty="0">
                <a:latin typeface="+mj-lt"/>
              </a:rPr>
              <a:t>Organization needs to be able to support re-org according to business domain (instead of technology domain)</a:t>
            </a:r>
          </a:p>
          <a:p>
            <a:pPr lvl="2">
              <a:buSzPct val="100000"/>
              <a:buFont typeface="Arial" panose="020B0604020202020204" pitchFamily="34" charset="0"/>
              <a:buChar char="●"/>
              <a:defRPr sz="1800"/>
            </a:pPr>
            <a:r>
              <a:rPr lang="en-US" sz="1300" dirty="0">
                <a:latin typeface="+mj-lt"/>
              </a:rPr>
              <a:t>With an increased reliance on the network, you may encounter latency and failures at the network layer</a:t>
            </a:r>
          </a:p>
          <a:p>
            <a:pPr lvl="2">
              <a:buSzPct val="100000"/>
              <a:buFont typeface="Arial" panose="020B0604020202020204" pitchFamily="34" charset="0"/>
              <a:buChar char="●"/>
              <a:defRPr sz="1800"/>
            </a:pPr>
            <a:r>
              <a:rPr lang="en-US" sz="1300" dirty="0">
                <a:latin typeface="+mj-lt"/>
              </a:rPr>
              <a:t>Transactions must be handled differently (across service boundaries)</a:t>
            </a:r>
          </a:p>
        </p:txBody>
      </p:sp>
      <p:pic>
        <p:nvPicPr>
          <p:cNvPr id="3" name="Graphic 2" descr="Money with solid fill">
            <a:extLst>
              <a:ext uri="{FF2B5EF4-FFF2-40B4-BE49-F238E27FC236}">
                <a16:creationId xmlns:a16="http://schemas.microsoft.com/office/drawing/2014/main" id="{423C806E-BEB6-B605-A3BC-C4DF443DE7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81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&amp; the Cloud</a:t>
            </a:r>
            <a:endParaRPr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Microservices have broad support across multiple Cloud providers</a:t>
            </a:r>
          </a:p>
          <a:p>
            <a:pPr marL="514350" indent="-285750">
              <a:spcBef>
                <a:spcPts val="0"/>
              </a:spcBef>
              <a:buClrTx/>
              <a:buSzPct val="100000"/>
              <a:buFont typeface="Arial" panose="020B0604020202020204" pitchFamily="34" charset="0"/>
              <a:buChar char="●"/>
            </a:pPr>
            <a:r>
              <a:rPr lang="en-US" dirty="0"/>
              <a:t>One option includes standing up VM’s (IaaS) and installing the software required to host your microservices, or…</a:t>
            </a:r>
          </a:p>
          <a:p>
            <a:pPr marL="514350" indent="-285750">
              <a:spcBef>
                <a:spcPts val="0"/>
              </a:spcBef>
              <a:buClrTx/>
              <a:buSzPct val="100000"/>
              <a:buFont typeface="Arial" panose="020B0604020202020204" pitchFamily="34" charset="0"/>
              <a:buChar char="●"/>
            </a:pPr>
            <a:r>
              <a:rPr lang="en-US"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dirty="0"/>
              <a:t>Microservices are a great option for the Cloud because the elastic scalability provided by the Cloud infrastructure can directly support the independent scalability needed with a microservices architecture</a:t>
            </a:r>
          </a:p>
          <a:p>
            <a:pPr>
              <a:spcBef>
                <a:spcPts val="0"/>
              </a:spcBef>
              <a:buFont typeface="Arial" panose="020B0604020202020204" pitchFamily="34" charset="0"/>
              <a:buChar char="•"/>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63</a:t>
            </a:fld>
            <a:endParaRPr/>
          </a:p>
        </p:txBody>
      </p:sp>
      <p:pic>
        <p:nvPicPr>
          <p:cNvPr id="3" name="Picture 2">
            <a:extLst>
              <a:ext uri="{FF2B5EF4-FFF2-40B4-BE49-F238E27FC236}">
                <a16:creationId xmlns:a16="http://schemas.microsoft.com/office/drawing/2014/main" id="{98833E39-3C36-FFF9-92BB-A6BD07CF3D5F}"/>
              </a:ext>
            </a:extLst>
          </p:cNvPr>
          <p:cNvPicPr>
            <a:picLocks noChangeAspect="1"/>
          </p:cNvPicPr>
          <p:nvPr/>
        </p:nvPicPr>
        <p:blipFill>
          <a:blip r:embed="rId3"/>
          <a:stretch>
            <a:fillRect/>
          </a:stretch>
        </p:blipFill>
        <p:spPr>
          <a:xfrm>
            <a:off x="1657216" y="3020209"/>
            <a:ext cx="2225233" cy="1535563"/>
          </a:xfrm>
          <a:prstGeom prst="rect">
            <a:avLst/>
          </a:prstGeom>
        </p:spPr>
      </p:pic>
      <p:pic>
        <p:nvPicPr>
          <p:cNvPr id="4" name="Picture 3" descr="Cotton wool cloud supported by miniature wood ladders">
            <a:extLst>
              <a:ext uri="{FF2B5EF4-FFF2-40B4-BE49-F238E27FC236}">
                <a16:creationId xmlns:a16="http://schemas.microsoft.com/office/drawing/2014/main" id="{BB0BAB31-B035-9683-B702-9EB6531F78A3}"/>
              </a:ext>
            </a:extLst>
          </p:cNvPr>
          <p:cNvPicPr>
            <a:picLocks/>
          </p:cNvPicPr>
          <p:nvPr/>
        </p:nvPicPr>
        <p:blipFill>
          <a:blip r:embed="rId4"/>
          <a:stretch>
            <a:fillRect/>
          </a:stretch>
        </p:blipFill>
        <p:spPr>
          <a:xfrm>
            <a:off x="5529967" y="3020209"/>
            <a:ext cx="2309015" cy="1535562"/>
          </a:xfrm>
          <a:prstGeom prst="rect">
            <a:avLst/>
          </a:prstGeom>
        </p:spPr>
      </p:pic>
      <p:sp>
        <p:nvSpPr>
          <p:cNvPr id="6" name="Plus Sign 5">
            <a:extLst>
              <a:ext uri="{FF2B5EF4-FFF2-40B4-BE49-F238E27FC236}">
                <a16:creationId xmlns:a16="http://schemas.microsoft.com/office/drawing/2014/main" id="{7FB19B29-E97A-90F3-E2B6-3DBE589722E5}"/>
              </a:ext>
            </a:extLst>
          </p:cNvPr>
          <p:cNvSpPr/>
          <p:nvPr/>
        </p:nvSpPr>
        <p:spPr>
          <a:xfrm>
            <a:off x="4225771" y="3415128"/>
            <a:ext cx="825623" cy="745724"/>
          </a:xfrm>
          <a:prstGeom prst="mathPlus">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0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5B092-B617-42C6-AADE-DEBC5A75037C}"/>
              </a:ext>
            </a:extLst>
          </p:cNvPr>
          <p:cNvSpPr>
            <a:spLocks noGrp="1"/>
          </p:cNvSpPr>
          <p:nvPr>
            <p:ph type="title"/>
          </p:nvPr>
        </p:nvSpPr>
        <p:spPr/>
        <p:txBody>
          <a:bodyPr/>
          <a:lstStyle/>
          <a:p>
            <a:r>
              <a:rPr lang="en-US"/>
              <a:t>Microservices Summary</a:t>
            </a:r>
          </a:p>
        </p:txBody>
      </p:sp>
      <p:sp>
        <p:nvSpPr>
          <p:cNvPr id="3" name="Text Placeholder 2">
            <a:extLst>
              <a:ext uri="{FF2B5EF4-FFF2-40B4-BE49-F238E27FC236}">
                <a16:creationId xmlns:a16="http://schemas.microsoft.com/office/drawing/2014/main" id="{AFBEE544-F84F-4B8C-BDBF-97DF58A38DD7}"/>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Applications that can</a:t>
            </a:r>
          </a:p>
          <a:p>
            <a:pPr marL="971550" lvl="1" indent="-285750">
              <a:buClrTx/>
              <a:buSzPct val="100000"/>
              <a:buFont typeface="Arial" panose="020B0604020202020204" pitchFamily="34" charset="0"/>
              <a:buChar char="●"/>
            </a:pPr>
            <a:r>
              <a:rPr lang="en-US" sz="1300" dirty="0">
                <a:solidFill>
                  <a:schemeClr val="tx1">
                    <a:lumMod val="50000"/>
                  </a:schemeClr>
                </a:solidFill>
              </a:rPr>
              <a:t>Efficiently scale</a:t>
            </a:r>
          </a:p>
          <a:p>
            <a:pPr marL="971550" lvl="1" indent="-285750">
              <a:buClrTx/>
              <a:buSzPct val="100000"/>
              <a:buFont typeface="Arial" panose="020B0604020202020204" pitchFamily="34" charset="0"/>
              <a:buChar char="●"/>
            </a:pPr>
            <a:r>
              <a:rPr lang="en-US" sz="1300" dirty="0">
                <a:solidFill>
                  <a:schemeClr val="tx1">
                    <a:lumMod val="50000"/>
                  </a:schemeClr>
                </a:solidFill>
              </a:rPr>
              <a:t>Are flexible</a:t>
            </a:r>
          </a:p>
          <a:p>
            <a:pPr marL="971550" lvl="1" indent="-285750">
              <a:buClrTx/>
              <a:buSzPct val="100000"/>
              <a:buFont typeface="Arial" panose="020B0604020202020204" pitchFamily="34" charset="0"/>
              <a:buChar char="●"/>
            </a:pPr>
            <a:r>
              <a:rPr lang="en-US" sz="1300" dirty="0">
                <a:solidFill>
                  <a:schemeClr val="tx1">
                    <a:lumMod val="50000"/>
                  </a:schemeClr>
                </a:solidFill>
              </a:rPr>
              <a:t>Are high performance</a:t>
            </a:r>
          </a:p>
          <a:p>
            <a:pPr marL="514350" indent="-285750">
              <a:buClrTx/>
              <a:buSzPct val="100000"/>
              <a:buFont typeface="Arial" panose="020B0604020202020204" pitchFamily="34" charset="0"/>
              <a:buChar char="●"/>
            </a:pPr>
            <a:r>
              <a:rPr lang="en-US" dirty="0">
                <a:solidFill>
                  <a:schemeClr val="tx1">
                    <a:lumMod val="50000"/>
                  </a:schemeClr>
                </a:solidFill>
              </a:rPr>
              <a:t>These apps are powered by multiple services, working in concert</a:t>
            </a:r>
          </a:p>
          <a:p>
            <a:pPr marL="514350" indent="-285750">
              <a:buClrTx/>
              <a:buSzPct val="100000"/>
              <a:buFont typeface="Arial" panose="020B0604020202020204" pitchFamily="34" charset="0"/>
              <a:buChar char="●"/>
            </a:pPr>
            <a:r>
              <a:rPr lang="en-US" dirty="0">
                <a:solidFill>
                  <a:schemeClr val="tx1">
                    <a:lumMod val="50000"/>
                  </a:schemeClr>
                </a:solidFill>
              </a:rPr>
              <a:t>Each service is small and has a single focus</a:t>
            </a:r>
          </a:p>
          <a:p>
            <a:pPr marL="514350" indent="-285750">
              <a:buClrTx/>
              <a:buSzPct val="100000"/>
              <a:buFont typeface="Arial" panose="020B0604020202020204" pitchFamily="34" charset="0"/>
              <a:buChar char="●"/>
            </a:pPr>
            <a:r>
              <a:rPr lang="en-US" dirty="0">
                <a:solidFill>
                  <a:schemeClr val="tx1">
                    <a:lumMod val="50000"/>
                  </a:schemeClr>
                </a:solidFill>
              </a:rPr>
              <a:t>We use a lightweight communication mechanism to coordinate the overall system (the network)</a:t>
            </a:r>
          </a:p>
        </p:txBody>
      </p:sp>
      <p:sp>
        <p:nvSpPr>
          <p:cNvPr id="4" name="Slide Number Placeholder 3">
            <a:extLst>
              <a:ext uri="{FF2B5EF4-FFF2-40B4-BE49-F238E27FC236}">
                <a16:creationId xmlns:a16="http://schemas.microsoft.com/office/drawing/2014/main" id="{801FDEF6-016A-423F-9908-4B0B48A85AAA}"/>
              </a:ext>
            </a:extLst>
          </p:cNvPr>
          <p:cNvSpPr>
            <a:spLocks noGrp="1"/>
          </p:cNvSpPr>
          <p:nvPr>
            <p:ph type="sldNum" idx="12"/>
          </p:nvPr>
        </p:nvSpPr>
        <p:spPr/>
        <p:txBody>
          <a:bodyPr/>
          <a:lstStyle/>
          <a:p>
            <a:fld id="{00000000-1234-1234-1234-123412341234}" type="slidenum">
              <a:rPr lang="en-US" smtClean="0"/>
              <a:pPr/>
              <a:t>64</a:t>
            </a:fld>
            <a:endParaRPr lang="en-US"/>
          </a:p>
        </p:txBody>
      </p:sp>
      <p:pic>
        <p:nvPicPr>
          <p:cNvPr id="6" name="Picture 5" descr="Three arrows on bullseye">
            <a:extLst>
              <a:ext uri="{FF2B5EF4-FFF2-40B4-BE49-F238E27FC236}">
                <a16:creationId xmlns:a16="http://schemas.microsoft.com/office/drawing/2014/main" id="{568B78B4-452B-E8DB-920C-E14E78AD9F18}"/>
              </a:ext>
            </a:extLst>
          </p:cNvPr>
          <p:cNvPicPr>
            <a:picLocks noChangeAspect="1"/>
          </p:cNvPicPr>
          <p:nvPr/>
        </p:nvPicPr>
        <p:blipFill>
          <a:blip r:embed="rId2"/>
          <a:stretch>
            <a:fillRect/>
          </a:stretch>
        </p:blipFill>
        <p:spPr>
          <a:xfrm>
            <a:off x="5858902" y="3193853"/>
            <a:ext cx="2379898" cy="1555998"/>
          </a:xfrm>
          <a:prstGeom prst="rect">
            <a:avLst/>
          </a:prstGeom>
        </p:spPr>
      </p:pic>
    </p:spTree>
    <p:extLst>
      <p:ext uri="{BB962C8B-B14F-4D97-AF65-F5344CB8AC3E}">
        <p14:creationId xmlns:p14="http://schemas.microsoft.com/office/powerpoint/2010/main" val="152903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Microservices Application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4043153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Migration vs. Modernization</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66</a:t>
            </a:fld>
            <a:endParaRPr lang="en-US"/>
          </a:p>
        </p:txBody>
      </p:sp>
      <p:graphicFrame>
        <p:nvGraphicFramePr>
          <p:cNvPr id="3" name="Diagram 2">
            <a:extLst>
              <a:ext uri="{FF2B5EF4-FFF2-40B4-BE49-F238E27FC236}">
                <a16:creationId xmlns:a16="http://schemas.microsoft.com/office/drawing/2014/main" id="{61770BA3-9AFD-2FD9-D779-2CE3DC5D743C}"/>
              </a:ext>
            </a:extLst>
          </p:cNvPr>
          <p:cNvGraphicFramePr/>
          <p:nvPr>
            <p:extLst>
              <p:ext uri="{D42A27DB-BD31-4B8C-83A1-F6EECF244321}">
                <p14:modId xmlns:p14="http://schemas.microsoft.com/office/powerpoint/2010/main" val="83212012"/>
              </p:ext>
            </p:extLst>
          </p:nvPr>
        </p:nvGraphicFramePr>
        <p:xfrm>
          <a:off x="2084773" y="1340527"/>
          <a:ext cx="4974454" cy="329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6813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67</a:t>
            </a:fld>
            <a:endParaRPr/>
          </a:p>
        </p:txBody>
      </p:sp>
      <p:pic>
        <p:nvPicPr>
          <p:cNvPr id="4" name="Graphic 3" descr="Blueprint with solid fill">
            <a:extLst>
              <a:ext uri="{FF2B5EF4-FFF2-40B4-BE49-F238E27FC236}">
                <a16:creationId xmlns:a16="http://schemas.microsoft.com/office/drawing/2014/main" id="{1A499694-2FF6-654F-E95E-BA905AA7C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939" y="1414810"/>
            <a:ext cx="457200" cy="457200"/>
          </a:xfrm>
          <a:prstGeom prst="rect">
            <a:avLst/>
          </a:prstGeom>
        </p:spPr>
      </p:pic>
      <p:sp>
        <p:nvSpPr>
          <p:cNvPr id="5" name="TextBox 4">
            <a:extLst>
              <a:ext uri="{FF2B5EF4-FFF2-40B4-BE49-F238E27FC236}">
                <a16:creationId xmlns:a16="http://schemas.microsoft.com/office/drawing/2014/main" id="{E5FFA16A-810F-8D9D-D15F-CF2037B4BE6F}"/>
              </a:ext>
            </a:extLst>
          </p:cNvPr>
          <p:cNvSpPr txBox="1"/>
          <p:nvPr/>
        </p:nvSpPr>
        <p:spPr>
          <a:xfrm>
            <a:off x="1429303" y="1489521"/>
            <a:ext cx="5974672" cy="307777"/>
          </a:xfrm>
          <a:prstGeom prst="rect">
            <a:avLst/>
          </a:prstGeom>
          <a:noFill/>
        </p:spPr>
        <p:txBody>
          <a:bodyPr wrap="square" rtlCol="0">
            <a:spAutoFit/>
          </a:bodyPr>
          <a:lstStyle/>
          <a:p>
            <a:r>
              <a:rPr lang="en-US" dirty="0"/>
              <a:t>Helps with planning for migration of software estate to the Cloud</a:t>
            </a:r>
          </a:p>
        </p:txBody>
      </p:sp>
      <p:pic>
        <p:nvPicPr>
          <p:cNvPr id="6" name="Graphic 5" descr="Boardroom with solid fill">
            <a:extLst>
              <a:ext uri="{FF2B5EF4-FFF2-40B4-BE49-F238E27FC236}">
                <a16:creationId xmlns:a16="http://schemas.microsoft.com/office/drawing/2014/main" id="{AC434355-78F4-29D7-8424-B9D33CFDBE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39" y="2029845"/>
            <a:ext cx="457200" cy="457200"/>
          </a:xfrm>
          <a:prstGeom prst="rect">
            <a:avLst/>
          </a:prstGeom>
        </p:spPr>
      </p:pic>
      <p:sp>
        <p:nvSpPr>
          <p:cNvPr id="7" name="TextBox 6">
            <a:extLst>
              <a:ext uri="{FF2B5EF4-FFF2-40B4-BE49-F238E27FC236}">
                <a16:creationId xmlns:a16="http://schemas.microsoft.com/office/drawing/2014/main" id="{886C64D5-68C2-ADCE-11CC-285AB7B4B7A6}"/>
              </a:ext>
            </a:extLst>
          </p:cNvPr>
          <p:cNvSpPr txBox="1"/>
          <p:nvPr/>
        </p:nvSpPr>
        <p:spPr>
          <a:xfrm>
            <a:off x="1429303" y="2104555"/>
            <a:ext cx="7190914" cy="307777"/>
          </a:xfrm>
          <a:prstGeom prst="rect">
            <a:avLst/>
          </a:prstGeom>
          <a:noFill/>
        </p:spPr>
        <p:txBody>
          <a:bodyPr wrap="square" rtlCol="0">
            <a:spAutoFit/>
          </a:bodyPr>
          <a:lstStyle/>
          <a:p>
            <a:r>
              <a:rPr lang="en-US" dirty="0"/>
              <a:t>Applications created or utilized by the enterprise will be reviewed for migration disposition</a:t>
            </a:r>
          </a:p>
        </p:txBody>
      </p:sp>
      <p:pic>
        <p:nvPicPr>
          <p:cNvPr id="8" name="Graphic 7" descr="Stacked Rocks with solid fill">
            <a:extLst>
              <a:ext uri="{FF2B5EF4-FFF2-40B4-BE49-F238E27FC236}">
                <a16:creationId xmlns:a16="http://schemas.microsoft.com/office/drawing/2014/main" id="{89431AE7-40EB-A9A8-6B43-31804CAAA4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939" y="2644880"/>
            <a:ext cx="457200" cy="457200"/>
          </a:xfrm>
          <a:prstGeom prst="rect">
            <a:avLst/>
          </a:prstGeom>
        </p:spPr>
      </p:pic>
      <p:sp>
        <p:nvSpPr>
          <p:cNvPr id="9" name="TextBox 8">
            <a:extLst>
              <a:ext uri="{FF2B5EF4-FFF2-40B4-BE49-F238E27FC236}">
                <a16:creationId xmlns:a16="http://schemas.microsoft.com/office/drawing/2014/main" id="{85AF6691-9056-388F-4C7A-11C5E0085D60}"/>
              </a:ext>
            </a:extLst>
          </p:cNvPr>
          <p:cNvSpPr txBox="1"/>
          <p:nvPr/>
        </p:nvSpPr>
        <p:spPr>
          <a:xfrm>
            <a:off x="1429303" y="2719589"/>
            <a:ext cx="7190914" cy="307777"/>
          </a:xfrm>
          <a:prstGeom prst="rect">
            <a:avLst/>
          </a:prstGeom>
          <a:noFill/>
        </p:spPr>
        <p:txBody>
          <a:bodyPr wrap="square" rtlCol="0">
            <a:spAutoFit/>
          </a:bodyPr>
          <a:lstStyle/>
          <a:p>
            <a:r>
              <a:rPr lang="en-US" dirty="0"/>
              <a:t>Assessment may be completed for a small subset of the apps (as a starting point)</a:t>
            </a:r>
          </a:p>
        </p:txBody>
      </p:sp>
      <p:pic>
        <p:nvPicPr>
          <p:cNvPr id="11" name="Graphic 10" descr="Presentation with pie chart with solid fill">
            <a:extLst>
              <a:ext uri="{FF2B5EF4-FFF2-40B4-BE49-F238E27FC236}">
                <a16:creationId xmlns:a16="http://schemas.microsoft.com/office/drawing/2014/main" id="{14954647-0AA3-7799-C16C-64CED74881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8939" y="3256269"/>
            <a:ext cx="457200" cy="457200"/>
          </a:xfrm>
          <a:prstGeom prst="rect">
            <a:avLst/>
          </a:prstGeom>
        </p:spPr>
      </p:pic>
      <p:sp>
        <p:nvSpPr>
          <p:cNvPr id="12" name="TextBox 11">
            <a:extLst>
              <a:ext uri="{FF2B5EF4-FFF2-40B4-BE49-F238E27FC236}">
                <a16:creationId xmlns:a16="http://schemas.microsoft.com/office/drawing/2014/main" id="{921EE4E8-7726-1BE9-4216-14CE7CE3DD91}"/>
              </a:ext>
            </a:extLst>
          </p:cNvPr>
          <p:cNvSpPr txBox="1"/>
          <p:nvPr/>
        </p:nvSpPr>
        <p:spPr>
          <a:xfrm>
            <a:off x="1429303" y="3330980"/>
            <a:ext cx="7190914" cy="307777"/>
          </a:xfrm>
          <a:prstGeom prst="rect">
            <a:avLst/>
          </a:prstGeom>
          <a:noFill/>
        </p:spPr>
        <p:txBody>
          <a:bodyPr wrap="square" rtlCol="0">
            <a:spAutoFit/>
          </a:bodyPr>
          <a:lstStyle/>
          <a:p>
            <a:r>
              <a:rPr lang="en-US" dirty="0"/>
              <a:t>Categorize and determine which apps are best suited to move first</a:t>
            </a:r>
          </a:p>
        </p:txBody>
      </p:sp>
      <p:pic>
        <p:nvPicPr>
          <p:cNvPr id="14" name="Graphic 13" descr="Users with solid fill">
            <a:extLst>
              <a:ext uri="{FF2B5EF4-FFF2-40B4-BE49-F238E27FC236}">
                <a16:creationId xmlns:a16="http://schemas.microsoft.com/office/drawing/2014/main" id="{D447ECCA-7F86-AAE5-0A0C-E303FDCDCB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8939" y="3867658"/>
            <a:ext cx="457200" cy="457200"/>
          </a:xfrm>
          <a:prstGeom prst="rect">
            <a:avLst/>
          </a:prstGeom>
        </p:spPr>
      </p:pic>
      <p:sp>
        <p:nvSpPr>
          <p:cNvPr id="17" name="TextBox 16">
            <a:extLst>
              <a:ext uri="{FF2B5EF4-FFF2-40B4-BE49-F238E27FC236}">
                <a16:creationId xmlns:a16="http://schemas.microsoft.com/office/drawing/2014/main" id="{53D48793-2E2C-73AB-94D6-8FB43A790519}"/>
              </a:ext>
            </a:extLst>
          </p:cNvPr>
          <p:cNvSpPr txBox="1"/>
          <p:nvPr/>
        </p:nvSpPr>
        <p:spPr>
          <a:xfrm>
            <a:off x="1429303" y="3942371"/>
            <a:ext cx="7190914" cy="307777"/>
          </a:xfrm>
          <a:prstGeom prst="rect">
            <a:avLst/>
          </a:prstGeom>
          <a:noFill/>
        </p:spPr>
        <p:txBody>
          <a:bodyPr wrap="square" rtlCol="0">
            <a:spAutoFit/>
          </a:bodyPr>
          <a:lstStyle/>
          <a:p>
            <a:r>
              <a:rPr lang="en-US" dirty="0"/>
              <a:t>Will likely include an interview with the application owner/SME to understand the app</a:t>
            </a:r>
          </a:p>
        </p:txBody>
      </p:sp>
    </p:spTree>
    <p:extLst>
      <p:ext uri="{BB962C8B-B14F-4D97-AF65-F5344CB8AC3E}">
        <p14:creationId xmlns:p14="http://schemas.microsoft.com/office/powerpoint/2010/main" val="38712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2"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Will likely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Review of the current state architecture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with stakeholders about roadmap and plans for target state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on expected timing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to ensure that migration efforts are focused on the activities that will bring greatest business benefit against optimized cost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68</a:t>
            </a:fld>
            <a:endParaRPr/>
          </a:p>
        </p:txBody>
      </p:sp>
      <p:pic>
        <p:nvPicPr>
          <p:cNvPr id="3" name="Picture 2" descr="Business people giving thumbs up">
            <a:extLst>
              <a:ext uri="{FF2B5EF4-FFF2-40B4-BE49-F238E27FC236}">
                <a16:creationId xmlns:a16="http://schemas.microsoft.com/office/drawing/2014/main" id="{1CCCF46B-3CF1-447C-E523-3921672860E7}"/>
              </a:ext>
            </a:extLst>
          </p:cNvPr>
          <p:cNvPicPr>
            <a:picLocks noChangeAspect="1"/>
          </p:cNvPicPr>
          <p:nvPr/>
        </p:nvPicPr>
        <p:blipFill>
          <a:blip r:embed="rId3"/>
          <a:stretch>
            <a:fillRect/>
          </a:stretch>
        </p:blipFill>
        <p:spPr>
          <a:xfrm>
            <a:off x="5974672" y="2842675"/>
            <a:ext cx="2479063" cy="1587967"/>
          </a:xfrm>
          <a:prstGeom prst="rect">
            <a:avLst/>
          </a:prstGeom>
        </p:spPr>
      </p:pic>
    </p:spTree>
    <p:extLst>
      <p:ext uri="{BB962C8B-B14F-4D97-AF65-F5344CB8AC3E}">
        <p14:creationId xmlns:p14="http://schemas.microsoft.com/office/powerpoint/2010/main" val="42282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Banking App – Current State</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69</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2712608" y="1028375"/>
            <a:ext cx="3718784" cy="3916132"/>
          </a:xfrm>
          <a:prstGeom prst="rect">
            <a:avLst/>
          </a:prstGeom>
        </p:spPr>
      </p:pic>
    </p:spTree>
    <p:extLst>
      <p:ext uri="{BB962C8B-B14F-4D97-AF65-F5344CB8AC3E}">
        <p14:creationId xmlns:p14="http://schemas.microsoft.com/office/powerpoint/2010/main" val="106277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361" name="Google Shape;361;p49"/>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a:solidFill>
                  <a:srgbClr val="404040"/>
                </a:solidFill>
              </a:rPr>
              <a:t>Make this interactive</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Ask you questions </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Ensure everyone can speak </a:t>
            </a:r>
            <a:endParaRPr sz="150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a:solidFill>
                  <a:srgbClr val="404040"/>
                </a:solidFill>
              </a:rPr>
              <a:t>Use an on-screen timer </a:t>
            </a:r>
            <a:endParaRPr sz="1500">
              <a:solidFill>
                <a:srgbClr val="404040"/>
              </a:solidFill>
            </a:endParaRPr>
          </a:p>
        </p:txBody>
      </p:sp>
      <p:sp>
        <p:nvSpPr>
          <p:cNvPr id="362" name="Google Shape;362;p49"/>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I will...</a:t>
            </a:r>
            <a:endParaRPr sz="1800" b="1">
              <a:solidFill>
                <a:srgbClr val="F05A28"/>
              </a:solidFill>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6 R’s – Application Migration Strategies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70</a:t>
            </a:fld>
            <a:endParaRPr/>
          </a:p>
        </p:txBody>
      </p:sp>
      <p:pic>
        <p:nvPicPr>
          <p:cNvPr id="8" name="Picture 7">
            <a:extLst>
              <a:ext uri="{FF2B5EF4-FFF2-40B4-BE49-F238E27FC236}">
                <a16:creationId xmlns:a16="http://schemas.microsoft.com/office/drawing/2014/main" id="{11355C87-75FB-432D-A5E1-62292FB6568C}"/>
              </a:ext>
            </a:extLst>
          </p:cNvPr>
          <p:cNvPicPr>
            <a:picLocks noChangeAspect="1"/>
          </p:cNvPicPr>
          <p:nvPr/>
        </p:nvPicPr>
        <p:blipFill>
          <a:blip r:embed="rId3"/>
          <a:stretch>
            <a:fillRect/>
          </a:stretch>
        </p:blipFill>
        <p:spPr>
          <a:xfrm>
            <a:off x="3609840" y="1142641"/>
            <a:ext cx="1924319" cy="3286584"/>
          </a:xfrm>
          <a:prstGeom prst="rect">
            <a:avLst/>
          </a:prstGeom>
        </p:spPr>
      </p:pic>
    </p:spTree>
    <p:extLst>
      <p:ext uri="{BB962C8B-B14F-4D97-AF65-F5344CB8AC3E}">
        <p14:creationId xmlns:p14="http://schemas.microsoft.com/office/powerpoint/2010/main" val="28349393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&amp; shift”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For all intents and purposes, involves recreating the on-premise infrastructure in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used to expedite retirement of a data center</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71</a:t>
            </a:fld>
            <a:endParaRPr/>
          </a:p>
        </p:txBody>
      </p:sp>
      <p:pic>
        <p:nvPicPr>
          <p:cNvPr id="5" name="Picture 4">
            <a:extLst>
              <a:ext uri="{FF2B5EF4-FFF2-40B4-BE49-F238E27FC236}">
                <a16:creationId xmlns:a16="http://schemas.microsoft.com/office/drawing/2014/main" id="{5D9D6E99-A79A-4EA4-BE6D-790836A5F642}"/>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1949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Can be a mechanism to quickly migrate workloads and see immediate cost savings, even without Cloud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There are third-party tools available to help automate the migration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Once the application is in the Cloud, it can be easier to apply Cloud optimizations vs. trying to migrate and optimize at the same time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72</a:t>
            </a:fld>
            <a:endParaRPr/>
          </a:p>
        </p:txBody>
      </p:sp>
      <p:pic>
        <p:nvPicPr>
          <p:cNvPr id="7" name="Picture 6">
            <a:extLst>
              <a:ext uri="{FF2B5EF4-FFF2-40B4-BE49-F238E27FC236}">
                <a16:creationId xmlns:a16="http://schemas.microsoft.com/office/drawing/2014/main" id="{48B5D950-DCDA-49BA-9C26-AF3F08A24DE1}"/>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5554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73</a:t>
            </a:fld>
            <a:endParaRPr/>
          </a:p>
        </p:txBody>
      </p:sp>
      <p:pic>
        <p:nvPicPr>
          <p:cNvPr id="7" name="Picture 6">
            <a:extLst>
              <a:ext uri="{FF2B5EF4-FFF2-40B4-BE49-F238E27FC236}">
                <a16:creationId xmlns:a16="http://schemas.microsoft.com/office/drawing/2014/main" id="{528F8F8A-D061-46FC-8573-0083161F0F1F}"/>
              </a:ext>
            </a:extLst>
          </p:cNvPr>
          <p:cNvPicPr>
            <a:picLocks noChangeAspect="1"/>
          </p:cNvPicPr>
          <p:nvPr/>
        </p:nvPicPr>
        <p:blipFill>
          <a:blip r:embed="rId3"/>
          <a:stretch>
            <a:fillRect/>
          </a:stretch>
        </p:blipFill>
        <p:spPr>
          <a:xfrm>
            <a:off x="2771987" y="920732"/>
            <a:ext cx="3600026" cy="3829119"/>
          </a:xfrm>
          <a:prstGeom prst="rect">
            <a:avLst/>
          </a:prstGeom>
        </p:spPr>
      </p:pic>
      <p:pic>
        <p:nvPicPr>
          <p:cNvPr id="9" name="Picture 8">
            <a:extLst>
              <a:ext uri="{FF2B5EF4-FFF2-40B4-BE49-F238E27FC236}">
                <a16:creationId xmlns:a16="http://schemas.microsoft.com/office/drawing/2014/main" id="{9F3B1E12-1236-4149-A815-BAF637BDA223}"/>
              </a:ext>
            </a:extLst>
          </p:cNvPr>
          <p:cNvPicPr>
            <a:picLocks noChangeAspect="1"/>
          </p:cNvPicPr>
          <p:nvPr/>
        </p:nvPicPr>
        <p:blipFill>
          <a:blip r:embed="rId4"/>
          <a:stretch>
            <a:fillRect/>
          </a:stretch>
        </p:blipFill>
        <p:spPr>
          <a:xfrm>
            <a:off x="613700" y="568736"/>
            <a:ext cx="1743318" cy="609685"/>
          </a:xfrm>
          <a:prstGeom prst="rect">
            <a:avLst/>
          </a:prstGeom>
        </p:spPr>
      </p:pic>
    </p:spTree>
    <p:extLst>
      <p:ext uri="{BB962C8B-B14F-4D97-AF65-F5344CB8AC3E}">
        <p14:creationId xmlns:p14="http://schemas.microsoft.com/office/powerpoint/2010/main" val="4003631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tinker &amp; shift” or “lift &amp; fiddle”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Core architecture of the application will not change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Involves recreating most of the on-premise infrastructure in the Cloud with a few Cloud optimizations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74</a:t>
            </a:fld>
            <a:endParaRPr/>
          </a:p>
        </p:txBody>
      </p:sp>
      <p:pic>
        <p:nvPicPr>
          <p:cNvPr id="5" name="Picture 4">
            <a:extLst>
              <a:ext uri="{FF2B5EF4-FFF2-40B4-BE49-F238E27FC236}">
                <a16:creationId xmlns:a16="http://schemas.microsoft.com/office/drawing/2014/main" id="{E45D7460-896D-4C5E-85E9-CA54588D54A8}"/>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16595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Those optimizations will involve a move to one or more Cloud native services for a specific, tangible business benefit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 common example is moving to a managed database (e.g. Relational Database Service, or RDS, in AWS)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migration speed while providing cost savings or benefit in a targeted portion of the application’s architecture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75</a:t>
            </a:fld>
            <a:endParaRPr/>
          </a:p>
        </p:txBody>
      </p:sp>
      <p:pic>
        <p:nvPicPr>
          <p:cNvPr id="7" name="Picture 6">
            <a:extLst>
              <a:ext uri="{FF2B5EF4-FFF2-40B4-BE49-F238E27FC236}">
                <a16:creationId xmlns:a16="http://schemas.microsoft.com/office/drawing/2014/main" id="{0ABC82C6-6DD9-435D-8CC4-B5DF354E9015}"/>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249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76</a:t>
            </a:fld>
            <a:endParaRPr/>
          </a:p>
        </p:txBody>
      </p:sp>
      <p:pic>
        <p:nvPicPr>
          <p:cNvPr id="6" name="Picture 5">
            <a:extLst>
              <a:ext uri="{FF2B5EF4-FFF2-40B4-BE49-F238E27FC236}">
                <a16:creationId xmlns:a16="http://schemas.microsoft.com/office/drawing/2014/main" id="{1109B871-3093-42BA-BBB6-E805D7E32E0D}"/>
              </a:ext>
            </a:extLst>
          </p:cNvPr>
          <p:cNvPicPr>
            <a:picLocks/>
          </p:cNvPicPr>
          <p:nvPr/>
        </p:nvPicPr>
        <p:blipFill>
          <a:blip r:embed="rId3"/>
          <a:stretch>
            <a:fillRect/>
          </a:stretch>
        </p:blipFill>
        <p:spPr>
          <a:xfrm>
            <a:off x="2771775" y="923087"/>
            <a:ext cx="3600450" cy="3826764"/>
          </a:xfrm>
          <a:prstGeom prst="rect">
            <a:avLst/>
          </a:prstGeom>
        </p:spPr>
      </p:pic>
      <p:pic>
        <p:nvPicPr>
          <p:cNvPr id="9" name="Picture 8">
            <a:extLst>
              <a:ext uri="{FF2B5EF4-FFF2-40B4-BE49-F238E27FC236}">
                <a16:creationId xmlns:a16="http://schemas.microsoft.com/office/drawing/2014/main" id="{020D25C6-9DCA-4F56-87A4-28723251FE55}"/>
              </a:ext>
            </a:extLst>
          </p:cNvPr>
          <p:cNvPicPr>
            <a:picLocks noChangeAspect="1"/>
          </p:cNvPicPr>
          <p:nvPr/>
        </p:nvPicPr>
        <p:blipFill>
          <a:blip r:embed="rId4"/>
          <a:stretch>
            <a:fillRect/>
          </a:stretch>
        </p:blipFill>
        <p:spPr>
          <a:xfrm>
            <a:off x="648533" y="583844"/>
            <a:ext cx="1695687" cy="562053"/>
          </a:xfrm>
          <a:prstGeom prst="rect">
            <a:avLst/>
          </a:prstGeom>
        </p:spPr>
      </p:pic>
    </p:spTree>
    <p:extLst>
      <p:ext uri="{BB962C8B-B14F-4D97-AF65-F5344CB8AC3E}">
        <p14:creationId xmlns:p14="http://schemas.microsoft.com/office/powerpoint/2010/main" val="3550104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rearchitecting the application to maximize utilization of Cloud native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Likely the most expensive and most complex of the available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application profile needs to fit, and business value must be identified commensurate with the cost required to execute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77</a:t>
            </a:fld>
            <a:endParaRPr/>
          </a:p>
        </p:txBody>
      </p:sp>
      <p:pic>
        <p:nvPicPr>
          <p:cNvPr id="5" name="Picture 4">
            <a:extLst>
              <a:ext uri="{FF2B5EF4-FFF2-40B4-BE49-F238E27FC236}">
                <a16:creationId xmlns:a16="http://schemas.microsoft.com/office/drawing/2014/main" id="{75B8974D-F628-44DB-A3D5-BFCA52951AD2}"/>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76418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option if the application can benefit from features, scalability or performance offered by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include rearchitecting a monolith to microservices running in the Cloud or moving an application to serverless technologies for scale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78</a:t>
            </a:fld>
            <a:endParaRPr/>
          </a:p>
        </p:txBody>
      </p:sp>
      <p:pic>
        <p:nvPicPr>
          <p:cNvPr id="8" name="Picture 7">
            <a:extLst>
              <a:ext uri="{FF2B5EF4-FFF2-40B4-BE49-F238E27FC236}">
                <a16:creationId xmlns:a16="http://schemas.microsoft.com/office/drawing/2014/main" id="{9CFA59D7-867F-4E77-9FA1-12AEE9080A1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92824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79</a:t>
            </a:fld>
            <a:endParaRPr/>
          </a:p>
        </p:txBody>
      </p:sp>
      <p:sp>
        <p:nvSpPr>
          <p:cNvPr id="5" name="TextBox 4">
            <a:extLst>
              <a:ext uri="{FF2B5EF4-FFF2-40B4-BE49-F238E27FC236}">
                <a16:creationId xmlns:a16="http://schemas.microsoft.com/office/drawing/2014/main" id="{98A65F25-B274-43B2-AE22-81584B18D21C}"/>
              </a:ext>
            </a:extLst>
          </p:cNvPr>
          <p:cNvSpPr txBox="1"/>
          <p:nvPr/>
        </p:nvSpPr>
        <p:spPr>
          <a:xfrm>
            <a:off x="3338765" y="659281"/>
            <a:ext cx="2075447" cy="3554819"/>
          </a:xfrm>
          <a:prstGeom prst="rect">
            <a:avLst/>
          </a:prstGeom>
          <a:noFill/>
        </p:spPr>
        <p:txBody>
          <a:bodyPr wrap="square" rtlCol="0" anchor="ctr">
            <a:spAutoFit/>
          </a:bodyPr>
          <a:lstStyle/>
          <a:p>
            <a:pPr algn="ctr"/>
            <a:r>
              <a:rPr lang="en-US" sz="22500" dirty="0"/>
              <a:t>?</a:t>
            </a:r>
          </a:p>
        </p:txBody>
      </p:sp>
      <p:sp>
        <p:nvSpPr>
          <p:cNvPr id="6" name="TextBox 5">
            <a:extLst>
              <a:ext uri="{FF2B5EF4-FFF2-40B4-BE49-F238E27FC236}">
                <a16:creationId xmlns:a16="http://schemas.microsoft.com/office/drawing/2014/main" id="{1FF46B50-BD4F-454C-AC17-470A40A352FA}"/>
              </a:ext>
            </a:extLst>
          </p:cNvPr>
          <p:cNvSpPr txBox="1"/>
          <p:nvPr/>
        </p:nvSpPr>
        <p:spPr>
          <a:xfrm>
            <a:off x="245249" y="4006350"/>
            <a:ext cx="8572500" cy="415498"/>
          </a:xfrm>
          <a:prstGeom prst="rect">
            <a:avLst/>
          </a:prstGeom>
          <a:noFill/>
        </p:spPr>
        <p:txBody>
          <a:bodyPr wrap="square" rtlCol="0">
            <a:spAutoFit/>
          </a:bodyPr>
          <a:lstStyle/>
          <a:p>
            <a:pPr algn="ctr"/>
            <a:r>
              <a:rPr lang="en-US" sz="2100" dirty="0">
                <a:latin typeface="Helvetica Neue" panose="020B0604020202020204" charset="0"/>
              </a:rPr>
              <a:t>To Be Determined</a:t>
            </a:r>
          </a:p>
        </p:txBody>
      </p:sp>
      <p:pic>
        <p:nvPicPr>
          <p:cNvPr id="10" name="Picture 9">
            <a:extLst>
              <a:ext uri="{FF2B5EF4-FFF2-40B4-BE49-F238E27FC236}">
                <a16:creationId xmlns:a16="http://schemas.microsoft.com/office/drawing/2014/main" id="{4E0C43A2-3659-4124-9304-058E934A7FE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96008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369" name="Google Shape;369;p50"/>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Catalog some standard Cloud offerings available across the major CSPs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Speak high-level to how the Cloud can enable modern software engineering</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US" sz="1500" dirty="0">
                <a:solidFill>
                  <a:srgbClr val="404040"/>
                </a:solidFill>
              </a:rPr>
              <a:t>Understand, at a high-level, what “Cloud native” means as a strategy</a:t>
            </a:r>
            <a:endParaRPr sz="1500" dirty="0">
              <a:solidFill>
                <a:srgbClr val="404040"/>
              </a:solidFill>
            </a:endParaRPr>
          </a:p>
        </p:txBody>
      </p:sp>
      <p:sp>
        <p:nvSpPr>
          <p:cNvPr id="370" name="Google Shape;370;p50"/>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At the end of this course you will be able to:</a:t>
            </a:r>
            <a:endParaRPr sz="1800" b="1">
              <a:solidFill>
                <a:srgbClr val="F05A28"/>
              </a:solidFill>
            </a:endParaRPr>
          </a:p>
        </p:txBody>
      </p:sp>
      <p:sp>
        <p:nvSpPr>
          <p:cNvPr id="371" name="Google Shape;37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4856" y="140955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fit for applications that are candidates for moving from on-premise licensing (for installed products) to a SaaS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applications that have been installed to manage a specific type of business capability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can include Customer Relationship Management (CRM), Enterprise Resource Planning (ERP), HR or e-mail (among others)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80</a:t>
            </a:fld>
            <a:endParaRPr/>
          </a:p>
        </p:txBody>
      </p:sp>
      <p:pic>
        <p:nvPicPr>
          <p:cNvPr id="5" name="Picture 4">
            <a:extLst>
              <a:ext uri="{FF2B5EF4-FFF2-40B4-BE49-F238E27FC236}">
                <a16:creationId xmlns:a16="http://schemas.microsoft.com/office/drawing/2014/main" id="{856BB6AA-217F-4A3C-9EA4-FE498DF0C944}"/>
              </a:ext>
            </a:extLst>
          </p:cNvPr>
          <p:cNvPicPr>
            <a:picLocks noChangeAspect="1"/>
          </p:cNvPicPr>
          <p:nvPr/>
        </p:nvPicPr>
        <p:blipFill>
          <a:blip r:embed="rId3"/>
          <a:stretch>
            <a:fillRect/>
          </a:stretch>
        </p:blipFill>
        <p:spPr>
          <a:xfrm>
            <a:off x="604856" y="560845"/>
            <a:ext cx="1733792" cy="590632"/>
          </a:xfrm>
          <a:prstGeom prst="rect">
            <a:avLst/>
          </a:prstGeom>
        </p:spPr>
      </p:pic>
    </p:spTree>
    <p:extLst>
      <p:ext uri="{BB962C8B-B14F-4D97-AF65-F5344CB8AC3E}">
        <p14:creationId xmlns:p14="http://schemas.microsoft.com/office/powerpoint/2010/main" val="5230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 some cases, an enterprise may have a “healthy” percentage of legacy applications that are no longer being used or maintained (especially for larger organizations)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When completing the Application Portfolio Assessment and associated interviews with application owners, look for opportunities to recommend retire of the unused legacy apps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can represent a “quick win”</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81</a:t>
            </a:fld>
            <a:endParaRPr/>
          </a:p>
        </p:txBody>
      </p:sp>
      <p:pic>
        <p:nvPicPr>
          <p:cNvPr id="5" name="Picture 4">
            <a:extLst>
              <a:ext uri="{FF2B5EF4-FFF2-40B4-BE49-F238E27FC236}">
                <a16:creationId xmlns:a16="http://schemas.microsoft.com/office/drawing/2014/main" id="{F9462A7B-9A97-40F2-9CA6-754BE1F858C2}"/>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2498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associated savings can potentially be advantageously factored into the business case for the Cloud modernization effort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Finally, retiring unused apps reduces attack surface area from a security perspective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82</a:t>
            </a:fld>
            <a:endParaRPr/>
          </a:p>
        </p:txBody>
      </p:sp>
      <p:pic>
        <p:nvPicPr>
          <p:cNvPr id="7" name="Picture 6">
            <a:extLst>
              <a:ext uri="{FF2B5EF4-FFF2-40B4-BE49-F238E27FC236}">
                <a16:creationId xmlns:a16="http://schemas.microsoft.com/office/drawing/2014/main" id="{77444D0D-7E35-4190-906E-D3B8BBC891FB}"/>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6833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1118" y="141431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Applications that must remain in place but that cannot be migrated to the Cloud without major refactor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profile may prevent the ability to completely move out of the data center (at least in the interim)</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From a cost perspective, it can be difficult for an enterprise to take on both the operating expense of Cloud while continuing to carry the capital expense of a data center and on-premise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hybrid model can be a good solution to support where needed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83</a:t>
            </a:fld>
            <a:endParaRPr/>
          </a:p>
        </p:txBody>
      </p:sp>
      <p:pic>
        <p:nvPicPr>
          <p:cNvPr id="5" name="Picture 4">
            <a:extLst>
              <a:ext uri="{FF2B5EF4-FFF2-40B4-BE49-F238E27FC236}">
                <a16:creationId xmlns:a16="http://schemas.microsoft.com/office/drawing/2014/main" id="{C5C4AF63-9F76-454F-AA76-58A2B6DDE632}"/>
              </a:ext>
            </a:extLst>
          </p:cNvPr>
          <p:cNvPicPr>
            <a:picLocks noChangeAspect="1"/>
          </p:cNvPicPr>
          <p:nvPr/>
        </p:nvPicPr>
        <p:blipFill>
          <a:blip r:embed="rId3"/>
          <a:stretch>
            <a:fillRect/>
          </a:stretch>
        </p:blipFill>
        <p:spPr>
          <a:xfrm>
            <a:off x="631118" y="556081"/>
            <a:ext cx="1705213" cy="600159"/>
          </a:xfrm>
          <a:prstGeom prst="rect">
            <a:avLst/>
          </a:prstGeom>
        </p:spPr>
      </p:pic>
    </p:spTree>
    <p:extLst>
      <p:ext uri="{BB962C8B-B14F-4D97-AF65-F5344CB8AC3E}">
        <p14:creationId xmlns:p14="http://schemas.microsoft.com/office/powerpoint/2010/main" val="361988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Banking App</a:t>
            </a:r>
            <a:endParaRPr b="1" dirty="0">
              <a:latin typeface="Helvetica Neue"/>
              <a:ea typeface="Helvetica Neue"/>
              <a:cs typeface="Helvetica Neue"/>
              <a:sym typeface="Helvetica Neue"/>
            </a:endParaRPr>
          </a:p>
        </p:txBody>
      </p:sp>
      <p:sp>
        <p:nvSpPr>
          <p:cNvPr id="6" name="Google Shape;158;p26">
            <a:extLst>
              <a:ext uri="{FF2B5EF4-FFF2-40B4-BE49-F238E27FC236}">
                <a16:creationId xmlns:a16="http://schemas.microsoft.com/office/drawing/2014/main" id="{B4E5B6CD-6BDF-4C7E-8B8D-3453FEB06C5E}"/>
              </a:ext>
            </a:extLst>
          </p:cNvPr>
          <p:cNvSpPr txBox="1">
            <a:spLocks noGrp="1"/>
          </p:cNvSpPr>
          <p:nvPr>
            <p:ph type="subTitle" idx="1"/>
          </p:nvPr>
        </p:nvSpPr>
        <p:spPr>
          <a:xfrm>
            <a:off x="4602640" y="1542184"/>
            <a:ext cx="3832263"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If you wanted to sell an investment project to a client for rearchitecting this application for migration to the Cloud, what are some of the potential benefits you might put forth as justification?</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84</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704115" y="1168523"/>
            <a:ext cx="3602464" cy="3793640"/>
          </a:xfrm>
          <a:prstGeom prst="rect">
            <a:avLst/>
          </a:prstGeom>
        </p:spPr>
      </p:pic>
      <p:pic>
        <p:nvPicPr>
          <p:cNvPr id="8" name="Picture 7">
            <a:extLst>
              <a:ext uri="{FF2B5EF4-FFF2-40B4-BE49-F238E27FC236}">
                <a16:creationId xmlns:a16="http://schemas.microsoft.com/office/drawing/2014/main" id="{43BAFA5B-0859-4479-A4FD-421401946D50}"/>
              </a:ext>
            </a:extLst>
          </p:cNvPr>
          <p:cNvPicPr>
            <a:picLocks noChangeAspect="1"/>
          </p:cNvPicPr>
          <p:nvPr/>
        </p:nvPicPr>
        <p:blipFill>
          <a:blip r:embed="rId4"/>
          <a:stretch>
            <a:fillRect/>
          </a:stretch>
        </p:blipFill>
        <p:spPr>
          <a:xfrm>
            <a:off x="2331167" y="590298"/>
            <a:ext cx="1705213" cy="562053"/>
          </a:xfrm>
          <a:prstGeom prst="rect">
            <a:avLst/>
          </a:prstGeom>
        </p:spPr>
      </p:pic>
    </p:spTree>
    <p:extLst>
      <p:ext uri="{BB962C8B-B14F-4D97-AF65-F5344CB8AC3E}">
        <p14:creationId xmlns:p14="http://schemas.microsoft.com/office/powerpoint/2010/main" val="648035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85</a:t>
            </a:fld>
            <a:endParaRPr lang="en-US"/>
          </a:p>
        </p:txBody>
      </p:sp>
      <p:sp>
        <p:nvSpPr>
          <p:cNvPr id="6" name="Google Shape;157;p26">
            <a:extLst>
              <a:ext uri="{FF2B5EF4-FFF2-40B4-BE49-F238E27FC236}">
                <a16:creationId xmlns:a16="http://schemas.microsoft.com/office/drawing/2014/main" id="{7DCDC3D0-32AD-B987-61A0-A04E2F78FB3F}"/>
              </a:ext>
            </a:extLst>
          </p:cNvPr>
          <p:cNvSpPr txBox="1">
            <a:spLocks noGrp="1"/>
          </p:cNvSpPr>
          <p:nvPr>
            <p:ph type="title"/>
          </p:nvPr>
        </p:nvSpPr>
        <p:spPr>
          <a:xfrm>
            <a:off x="613700" y="71427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pic>
        <p:nvPicPr>
          <p:cNvPr id="8" name="Picture 7" descr="Heart shape cloud on a blue sky">
            <a:extLst>
              <a:ext uri="{FF2B5EF4-FFF2-40B4-BE49-F238E27FC236}">
                <a16:creationId xmlns:a16="http://schemas.microsoft.com/office/drawing/2014/main" id="{33EAF0BF-AA49-58DC-84F6-082C8C909398}"/>
              </a:ext>
            </a:extLst>
          </p:cNvPr>
          <p:cNvPicPr>
            <a:picLocks noChangeAspect="1"/>
          </p:cNvPicPr>
          <p:nvPr/>
        </p:nvPicPr>
        <p:blipFill>
          <a:blip r:embed="rId2"/>
          <a:stretch>
            <a:fillRect/>
          </a:stretch>
        </p:blipFill>
        <p:spPr>
          <a:xfrm>
            <a:off x="1773176" y="1097634"/>
            <a:ext cx="5597648" cy="3731765"/>
          </a:xfrm>
          <a:prstGeom prst="rect">
            <a:avLst/>
          </a:prstGeom>
        </p:spPr>
      </p:pic>
    </p:spTree>
    <p:extLst>
      <p:ext uri="{BB962C8B-B14F-4D97-AF65-F5344CB8AC3E}">
        <p14:creationId xmlns:p14="http://schemas.microsoft.com/office/powerpoint/2010/main" val="1423919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Cloud offers much in the way of capability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Potential benefit of these services</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Readily available on all major Cloud platforms</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Relatively easy to configure (though not necessarily easy to integrate)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Can take advantage of Cloud scale</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86</a:t>
            </a:fld>
            <a:endParaRPr/>
          </a:p>
        </p:txBody>
      </p:sp>
      <p:pic>
        <p:nvPicPr>
          <p:cNvPr id="3" name="Picture 2" descr="Heart shape cloud on a blue sky">
            <a:extLst>
              <a:ext uri="{FF2B5EF4-FFF2-40B4-BE49-F238E27FC236}">
                <a16:creationId xmlns:a16="http://schemas.microsoft.com/office/drawing/2014/main" id="{C24C3E27-8E4C-B41B-8508-AE8A7378FF21}"/>
              </a:ext>
            </a:extLst>
          </p:cNvPr>
          <p:cNvPicPr>
            <a:picLocks noChangeAspect="1"/>
          </p:cNvPicPr>
          <p:nvPr/>
        </p:nvPicPr>
        <p:blipFill>
          <a:blip r:embed="rId3"/>
          <a:stretch>
            <a:fillRect/>
          </a:stretch>
        </p:blipFill>
        <p:spPr>
          <a:xfrm>
            <a:off x="5548946" y="3231823"/>
            <a:ext cx="2689854" cy="1793236"/>
          </a:xfrm>
          <a:prstGeom prst="rect">
            <a:avLst/>
          </a:prstGeom>
        </p:spPr>
      </p:pic>
    </p:spTree>
    <p:extLst>
      <p:ext uri="{BB962C8B-B14F-4D97-AF65-F5344CB8AC3E}">
        <p14:creationId xmlns:p14="http://schemas.microsoft.com/office/powerpoint/2010/main" val="35460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Sophisticated services that bring business value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Enable expansion of the services ecosystem of your enterprise into new areas of differentiation and segmentation</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Key thing to remember – just because a service is available does not mean that you must use it (or even should use 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should be an architectural vision in place for leverage of the Cloud that is directly aligned with business value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87</a:t>
            </a:fld>
            <a:endParaRPr/>
          </a:p>
        </p:txBody>
      </p:sp>
      <p:pic>
        <p:nvPicPr>
          <p:cNvPr id="2" name="Picture 1" descr="Heart shape cloud on a blue sky">
            <a:extLst>
              <a:ext uri="{FF2B5EF4-FFF2-40B4-BE49-F238E27FC236}">
                <a16:creationId xmlns:a16="http://schemas.microsoft.com/office/drawing/2014/main" id="{E451D76C-A01F-F608-67EA-36BE8F1DEF1E}"/>
              </a:ext>
            </a:extLst>
          </p:cNvPr>
          <p:cNvPicPr>
            <a:picLocks noChangeAspect="1"/>
          </p:cNvPicPr>
          <p:nvPr/>
        </p:nvPicPr>
        <p:blipFill>
          <a:blip r:embed="rId3"/>
          <a:stretch>
            <a:fillRect/>
          </a:stretch>
        </p:blipFill>
        <p:spPr>
          <a:xfrm>
            <a:off x="5548946" y="3231823"/>
            <a:ext cx="2689854" cy="1793236"/>
          </a:xfrm>
          <a:prstGeom prst="rect">
            <a:avLst/>
          </a:prstGeom>
        </p:spPr>
      </p:pic>
    </p:spTree>
    <p:extLst>
      <p:ext uri="{BB962C8B-B14F-4D97-AF65-F5344CB8AC3E}">
        <p14:creationId xmlns:p14="http://schemas.microsoft.com/office/powerpoint/2010/main" val="409273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Why? Because Cloud services will have a cost associated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cost must be accounted for and justified as operating expense against business drivers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With good alignment and a good plan, sophisticated Cloud services can help accelerate business mission</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88</a:t>
            </a:fld>
            <a:endParaRPr/>
          </a:p>
        </p:txBody>
      </p:sp>
      <p:pic>
        <p:nvPicPr>
          <p:cNvPr id="2" name="Picture 1" descr="Heart shape cloud on a blue sky">
            <a:extLst>
              <a:ext uri="{FF2B5EF4-FFF2-40B4-BE49-F238E27FC236}">
                <a16:creationId xmlns:a16="http://schemas.microsoft.com/office/drawing/2014/main" id="{7D4837D9-D3BB-142B-1319-E65D3D48DB40}"/>
              </a:ext>
            </a:extLst>
          </p:cNvPr>
          <p:cNvPicPr>
            <a:picLocks noChangeAspect="1"/>
          </p:cNvPicPr>
          <p:nvPr/>
        </p:nvPicPr>
        <p:blipFill>
          <a:blip r:embed="rId3"/>
          <a:stretch>
            <a:fillRect/>
          </a:stretch>
        </p:blipFill>
        <p:spPr>
          <a:xfrm>
            <a:off x="5548946" y="3231823"/>
            <a:ext cx="2689854" cy="1793236"/>
          </a:xfrm>
          <a:prstGeom prst="rect">
            <a:avLst/>
          </a:prstGeom>
        </p:spPr>
      </p:pic>
    </p:spTree>
    <p:extLst>
      <p:ext uri="{BB962C8B-B14F-4D97-AF65-F5344CB8AC3E}">
        <p14:creationId xmlns:p14="http://schemas.microsoft.com/office/powerpoint/2010/main" val="179036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89</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78866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Infrastructure options with the Cloud</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Application hosting options with the Cloud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Monolith vs. microservices </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Migration vs. modernization</a:t>
            </a:r>
            <a:endParaRPr sz="1500" dirty="0">
              <a:solidFill>
                <a:srgbClr val="404040"/>
              </a:solidFill>
            </a:endParaRPr>
          </a:p>
          <a:p>
            <a:pPr marL="457200" lvl="0" indent="-323850" algn="l" rtl="0">
              <a:lnSpc>
                <a:spcPct val="150000"/>
              </a:lnSpc>
              <a:spcBef>
                <a:spcPts val="1000"/>
              </a:spcBef>
              <a:buClr>
                <a:srgbClr val="404040"/>
              </a:buClr>
              <a:buSzPts val="1500"/>
              <a:buChar char="●"/>
            </a:pPr>
            <a:r>
              <a:rPr lang="en" sz="1500" dirty="0">
                <a:solidFill>
                  <a:srgbClr val="404040"/>
                </a:solidFill>
              </a:rPr>
              <a:t>Cloud native services</a:t>
            </a:r>
          </a:p>
          <a:p>
            <a:pPr marL="457200" lvl="0" indent="-323850" algn="l" rtl="0">
              <a:lnSpc>
                <a:spcPct val="150000"/>
              </a:lnSpc>
              <a:spcBef>
                <a:spcPts val="1000"/>
              </a:spcBef>
              <a:buClr>
                <a:srgbClr val="404040"/>
              </a:buClr>
              <a:buSzPts val="1500"/>
              <a:buChar char="●"/>
            </a:pPr>
            <a:r>
              <a:rPr lang="en" sz="1500" dirty="0">
                <a:solidFill>
                  <a:srgbClr val="404040"/>
                </a:solidFill>
              </a:rPr>
              <a:t>Operating in the Cloud</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Key areas of focus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Compute</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Storage</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Networking</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Database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90</a:t>
            </a:fld>
            <a:endParaRPr/>
          </a:p>
        </p:txBody>
      </p:sp>
      <p:pic>
        <p:nvPicPr>
          <p:cNvPr id="2" name="Graphic 1" descr="Crane with solid fill">
            <a:extLst>
              <a:ext uri="{FF2B5EF4-FFF2-40B4-BE49-F238E27FC236}">
                <a16:creationId xmlns:a16="http://schemas.microsoft.com/office/drawing/2014/main" id="{65A1D4EC-81EE-F118-5347-C3222076E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63170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Virtual Machines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Logic Apps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Functions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App Services</a:t>
            </a:r>
          </a:p>
          <a:p>
            <a:pPr marL="57150" indent="0">
              <a:spcBef>
                <a:spcPts val="0"/>
              </a:spcBef>
              <a:buNone/>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91</a:t>
            </a:fld>
            <a:endParaRPr/>
          </a:p>
        </p:txBody>
      </p:sp>
      <p:pic>
        <p:nvPicPr>
          <p:cNvPr id="4" name="Graphic 3" descr="Server with solid fill">
            <a:extLst>
              <a:ext uri="{FF2B5EF4-FFF2-40B4-BE49-F238E27FC236}">
                <a16:creationId xmlns:a16="http://schemas.microsoft.com/office/drawing/2014/main" id="{AED4D905-DB13-A886-C140-0A8F7B1D30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36997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EC2</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Lambda</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Elastic Beanstalk</a:t>
            </a:r>
          </a:p>
          <a:p>
            <a:pPr marL="57150" indent="0">
              <a:spcBef>
                <a:spcPts val="0"/>
              </a:spcBef>
              <a:buNone/>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92</a:t>
            </a:fld>
            <a:endParaRPr/>
          </a:p>
        </p:txBody>
      </p:sp>
      <p:pic>
        <p:nvPicPr>
          <p:cNvPr id="3" name="Graphic 2" descr="Server with solid fill">
            <a:extLst>
              <a:ext uri="{FF2B5EF4-FFF2-40B4-BE49-F238E27FC236}">
                <a16:creationId xmlns:a16="http://schemas.microsoft.com/office/drawing/2014/main" id="{DDB9B7B7-B650-0B62-89A7-6793403C0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3546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Azure Storage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93</a:t>
            </a:fld>
            <a:endParaRPr/>
          </a:p>
        </p:txBody>
      </p:sp>
      <p:pic>
        <p:nvPicPr>
          <p:cNvPr id="5" name="Graphic 4" descr="Box with solid fill">
            <a:extLst>
              <a:ext uri="{FF2B5EF4-FFF2-40B4-BE49-F238E27FC236}">
                <a16:creationId xmlns:a16="http://schemas.microsoft.com/office/drawing/2014/main" id="{6278C62E-40D3-D83B-4468-7AED77C31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3816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S3 (Simple Storage Service)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94</a:t>
            </a:fld>
            <a:endParaRPr/>
          </a:p>
        </p:txBody>
      </p:sp>
      <p:pic>
        <p:nvPicPr>
          <p:cNvPr id="3" name="Graphic 2" descr="Box with solid fill">
            <a:extLst>
              <a:ext uri="{FF2B5EF4-FFF2-40B4-BE49-F238E27FC236}">
                <a16:creationId xmlns:a16="http://schemas.microsoft.com/office/drawing/2014/main" id="{5BC82015-73C5-7FF4-789B-5B15F33AC1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95261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Virtual Networks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Subnets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API Management</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Traffic Manager</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95</a:t>
            </a:fld>
            <a:endParaRPr/>
          </a:p>
        </p:txBody>
      </p:sp>
      <p:pic>
        <p:nvPicPr>
          <p:cNvPr id="3" name="Graphic 2" descr="Network diagram with solid fill">
            <a:extLst>
              <a:ext uri="{FF2B5EF4-FFF2-40B4-BE49-F238E27FC236}">
                <a16:creationId xmlns:a16="http://schemas.microsoft.com/office/drawing/2014/main" id="{A4368A33-F317-A70C-A396-5246F41E21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74981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VPCs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Subnets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API Gateway</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Route 53</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96</a:t>
            </a:fld>
            <a:endParaRPr/>
          </a:p>
        </p:txBody>
      </p:sp>
      <p:pic>
        <p:nvPicPr>
          <p:cNvPr id="2" name="Graphic 1" descr="Network diagram with solid fill">
            <a:extLst>
              <a:ext uri="{FF2B5EF4-FFF2-40B4-BE49-F238E27FC236}">
                <a16:creationId xmlns:a16="http://schemas.microsoft.com/office/drawing/2014/main" id="{50228EE9-E13A-B920-BC4F-5EA009E13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4777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Azure SQL</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Cosmos DB</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Cache for Redis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97</a:t>
            </a:fld>
            <a:endParaRPr/>
          </a:p>
        </p:txBody>
      </p:sp>
      <p:pic>
        <p:nvPicPr>
          <p:cNvPr id="2" name="Graphic 1" descr="Database with solid fill">
            <a:extLst>
              <a:ext uri="{FF2B5EF4-FFF2-40B4-BE49-F238E27FC236}">
                <a16:creationId xmlns:a16="http://schemas.microsoft.com/office/drawing/2014/main" id="{7351720B-F599-6D8C-5EE1-170B4ABE43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5747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RDS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Amazon DynamoDB</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Amazon Aurora</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98</a:t>
            </a:fld>
            <a:endParaRPr/>
          </a:p>
        </p:txBody>
      </p:sp>
      <p:pic>
        <p:nvPicPr>
          <p:cNvPr id="2" name="Graphic 1" descr="Database with solid fill">
            <a:extLst>
              <a:ext uri="{FF2B5EF4-FFF2-40B4-BE49-F238E27FC236}">
                <a16:creationId xmlns:a16="http://schemas.microsoft.com/office/drawing/2014/main" id="{8EC7F9AD-47B0-E8C9-20FD-1A51397FB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8629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Azure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99</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8" name="Picture 7">
            <a:extLst>
              <a:ext uri="{FF2B5EF4-FFF2-40B4-BE49-F238E27FC236}">
                <a16:creationId xmlns:a16="http://schemas.microsoft.com/office/drawing/2014/main" id="{412FE781-EED1-930F-102E-95CC1D92A330}"/>
              </a:ext>
            </a:extLst>
          </p:cNvPr>
          <p:cNvPicPr>
            <a:picLocks noChangeAspect="1"/>
          </p:cNvPicPr>
          <p:nvPr/>
        </p:nvPicPr>
        <p:blipFill>
          <a:blip r:embed="rId5"/>
          <a:stretch>
            <a:fillRect/>
          </a:stretch>
        </p:blipFill>
        <p:spPr>
          <a:xfrm>
            <a:off x="3857946" y="533803"/>
            <a:ext cx="1428108" cy="4216048"/>
          </a:xfrm>
          <a:prstGeom prst="rect">
            <a:avLst/>
          </a:prstGeom>
        </p:spPr>
      </p:pic>
    </p:spTree>
    <p:extLst>
      <p:ext uri="{BB962C8B-B14F-4D97-AF65-F5344CB8AC3E}">
        <p14:creationId xmlns:p14="http://schemas.microsoft.com/office/powerpoint/2010/main" val="4163709474"/>
      </p:ext>
    </p:extLst>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6607</Words>
  <Application>Microsoft Office PowerPoint</Application>
  <PresentationFormat>On-screen Show (16:9)</PresentationFormat>
  <Paragraphs>932</Paragraphs>
  <Slides>125</Slides>
  <Notes>114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125</vt:i4>
      </vt:variant>
    </vt:vector>
  </HeadingPairs>
  <TitlesOfParts>
    <vt:vector size="133" baseType="lpstr">
      <vt:lpstr>Calibri</vt:lpstr>
      <vt:lpstr>Montserrat</vt:lpstr>
      <vt:lpstr>Helvetica Neue</vt:lpstr>
      <vt:lpstr>Montserrat Medium</vt:lpstr>
      <vt:lpstr>Arial</vt:lpstr>
      <vt:lpstr>Wingdings</vt:lpstr>
      <vt:lpstr>Helvetica Neue Light</vt:lpstr>
      <vt:lpstr>Pluralsight default theme</vt:lpstr>
      <vt:lpstr> Welcome Cloud Native Development</vt:lpstr>
      <vt:lpstr>Hello</vt:lpstr>
      <vt:lpstr>Prerequisites</vt:lpstr>
      <vt:lpstr>Why study this subject?</vt:lpstr>
      <vt:lpstr>We teach over 400 technology topics</vt:lpstr>
      <vt:lpstr>You experience our impact on a daily basis!</vt:lpstr>
      <vt:lpstr>My pledge to you</vt:lpstr>
      <vt:lpstr>Objectives</vt:lpstr>
      <vt:lpstr>Agenda</vt:lpstr>
      <vt:lpstr>Open Discussion</vt:lpstr>
      <vt:lpstr>Infrastructure Options</vt:lpstr>
      <vt:lpstr>What Are the Options?</vt:lpstr>
      <vt:lpstr>On-Premise</vt:lpstr>
      <vt:lpstr>On-Premise</vt:lpstr>
      <vt:lpstr>On-Premise</vt:lpstr>
      <vt:lpstr>On-Premise</vt:lpstr>
      <vt:lpstr>On-Premise – Discussion</vt:lpstr>
      <vt:lpstr>Public Cloud</vt:lpstr>
      <vt:lpstr>Public Cloud</vt:lpstr>
      <vt:lpstr>Public Cloud</vt:lpstr>
      <vt:lpstr>Public Cloud - Discussion</vt:lpstr>
      <vt:lpstr>At the Edge</vt:lpstr>
      <vt:lpstr>At the Edge</vt:lpstr>
      <vt:lpstr>At the Edge</vt:lpstr>
      <vt:lpstr>At the Edge - Discussion</vt:lpstr>
      <vt:lpstr>Hybrid Cloud</vt:lpstr>
      <vt:lpstr>Hybrid Cloud</vt:lpstr>
      <vt:lpstr>Hybrid Cloud - Discussion</vt:lpstr>
      <vt:lpstr>Hybrid Cloud</vt:lpstr>
      <vt:lpstr>Knowledge Check</vt:lpstr>
      <vt:lpstr>Knowledge Check</vt:lpstr>
      <vt:lpstr>Knowledge Check</vt:lpstr>
      <vt:lpstr>Application Hosting</vt:lpstr>
      <vt:lpstr>Application Hosting – An “Interesting” Example?</vt:lpstr>
      <vt:lpstr>What Are the Hosting Options with Cloud?</vt:lpstr>
      <vt:lpstr>Infrastructure-as-a-Service (IaaS)</vt:lpstr>
      <vt:lpstr>Infrastructure-as-a-Service (IaaS)</vt:lpstr>
      <vt:lpstr>Platform-as-a-Service (PaaS)</vt:lpstr>
      <vt:lpstr>Platform-as-a-Service (PaaS)</vt:lpstr>
      <vt:lpstr>Serverless / Functions-as-a-Service (FaaS)</vt:lpstr>
      <vt:lpstr>Serverless / Functions-as-a-Service (FaaS)</vt:lpstr>
      <vt:lpstr>Software-as-a-Service (SaaS)</vt:lpstr>
      <vt:lpstr>Software-as-a-Service (SaaS)</vt:lpstr>
      <vt:lpstr>Pizza-as-a-Service</vt:lpstr>
      <vt:lpstr>Side-by-Side Comparison</vt:lpstr>
      <vt:lpstr>Containers</vt:lpstr>
      <vt:lpstr>Virtual Machines</vt:lpstr>
      <vt:lpstr>Containers</vt:lpstr>
      <vt:lpstr>Containers</vt:lpstr>
      <vt:lpstr>Containerization in the Cloud</vt:lpstr>
      <vt:lpstr>Which One is Better?</vt:lpstr>
      <vt:lpstr>Which One is Better?</vt:lpstr>
      <vt:lpstr>DEMO</vt:lpstr>
      <vt:lpstr>DEMO</vt:lpstr>
      <vt:lpstr>DEMO</vt:lpstr>
      <vt:lpstr>Monolith vs. Microservices</vt:lpstr>
      <vt:lpstr>What is a Monolith?</vt:lpstr>
      <vt:lpstr>What are Microservices?</vt:lpstr>
      <vt:lpstr>Monolithic Architecture Example</vt:lpstr>
      <vt:lpstr>Example Microservices Architecture</vt:lpstr>
      <vt:lpstr>Microservices – Benefits vs. Costs</vt:lpstr>
      <vt:lpstr>Microservices – Benefits vs. Costs</vt:lpstr>
      <vt:lpstr>Microservices &amp; the Cloud</vt:lpstr>
      <vt:lpstr>Microservices Summary</vt:lpstr>
      <vt:lpstr>DEMO</vt:lpstr>
      <vt:lpstr>Migration vs. Modernization</vt:lpstr>
      <vt:lpstr>Application Portfolio Assessment</vt:lpstr>
      <vt:lpstr>Application Portfolio Assessment</vt:lpstr>
      <vt:lpstr>Banking App – Current State</vt:lpstr>
      <vt:lpstr>The 6 R’s – Application Migration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Banking App</vt:lpstr>
      <vt:lpstr>Cloud Native Services</vt:lpstr>
      <vt:lpstr>Cloud Native Services</vt:lpstr>
      <vt:lpstr>Cloud Native Services</vt:lpstr>
      <vt:lpstr>Cloud Native Services</vt:lpstr>
      <vt:lpstr>Developing for Cloud</vt:lpstr>
      <vt:lpstr>Developing for Cloud</vt:lpstr>
      <vt:lpstr>Compute in Azure</vt:lpstr>
      <vt:lpstr>Compute in AWS</vt:lpstr>
      <vt:lpstr>Storage in Azure</vt:lpstr>
      <vt:lpstr>Storage in AWS</vt:lpstr>
      <vt:lpstr>Networking in Azure</vt:lpstr>
      <vt:lpstr>Networking in AWS</vt:lpstr>
      <vt:lpstr>Database in Azure</vt:lpstr>
      <vt:lpstr>Database in AWS</vt:lpstr>
      <vt:lpstr>Other in Azure</vt:lpstr>
      <vt:lpstr>Other in AWS</vt:lpstr>
      <vt:lpstr>Developing on Cloud</vt:lpstr>
      <vt:lpstr>Developing on Cloud - Azure</vt:lpstr>
      <vt:lpstr>Developing on Cloud - AWS</vt:lpstr>
      <vt:lpstr>Operating in the Cloud</vt:lpstr>
      <vt:lpstr>Monitoring Across Hybrid Cloud</vt:lpstr>
      <vt:lpstr>Monitoring Across Hybrid Cloud</vt:lpstr>
      <vt:lpstr>Monitoring Across Hybrid Cloud</vt:lpstr>
      <vt:lpstr>Monitoring Across Hybrid Cloud</vt:lpstr>
      <vt:lpstr>Virtualization &amp; Orchestration</vt:lpstr>
      <vt:lpstr>Virtualization &amp; Orchestration</vt:lpstr>
      <vt:lpstr>Virtualization &amp; Orchestration</vt:lpstr>
      <vt:lpstr>Virtualization &amp; Orchestration</vt:lpstr>
      <vt:lpstr>Elastic Scalability</vt:lpstr>
      <vt:lpstr>Elastic Scalability</vt:lpstr>
      <vt:lpstr>Business Continuity/Disaster Recovery (BC/DR)</vt:lpstr>
      <vt:lpstr>Business Continuity/Disaster Recovery (BC/DR)</vt:lpstr>
      <vt:lpstr>Business Continuity/Disaster Recovery (BC/DR)</vt:lpstr>
      <vt:lpstr>Business Continuity/Disaster Recovery (BC/DR)</vt:lpstr>
      <vt:lpstr>Endpoint Protection &amp; Security</vt:lpstr>
      <vt:lpstr>Endpoint Protection &amp; Security</vt:lpstr>
      <vt:lpstr>Endpoint Protection &amp; Security</vt:lpstr>
      <vt:lpstr>Endpoint Protection &amp; Security</vt:lpstr>
      <vt:lpstr>Cost Management</vt:lpstr>
      <vt:lpstr>DEMO</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125</cp:revision>
  <dcterms:modified xsi:type="dcterms:W3CDTF">2023-01-01T16:28:25Z</dcterms:modified>
</cp:coreProperties>
</file>